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notesSlides/notesSlide3.xml" ContentType="application/vnd.openxmlformats-officedocument.presentationml.notesSlide+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260"/>
  </p:notesMasterIdLst>
  <p:sldIdLst>
    <p:sldId id="278" r:id="rId2"/>
    <p:sldId id="279" r:id="rId3"/>
    <p:sldId id="280" r:id="rId4"/>
    <p:sldId id="281" r:id="rId5"/>
    <p:sldId id="282" r:id="rId6"/>
    <p:sldId id="283" r:id="rId7"/>
    <p:sldId id="284" r:id="rId8"/>
    <p:sldId id="285" r:id="rId9"/>
    <p:sldId id="286" r:id="rId10"/>
    <p:sldId id="287" r:id="rId11"/>
    <p:sldId id="288" r:id="rId12"/>
    <p:sldId id="290" r:id="rId13"/>
    <p:sldId id="291" r:id="rId14"/>
    <p:sldId id="257" r:id="rId15"/>
    <p:sldId id="258" r:id="rId16"/>
    <p:sldId id="259" r:id="rId17"/>
    <p:sldId id="261" r:id="rId18"/>
    <p:sldId id="262" r:id="rId19"/>
    <p:sldId id="265" r:id="rId20"/>
    <p:sldId id="267" r:id="rId21"/>
    <p:sldId id="268" r:id="rId22"/>
    <p:sldId id="275" r:id="rId23"/>
    <p:sldId id="273" r:id="rId24"/>
    <p:sldId id="276" r:id="rId25"/>
    <p:sldId id="272" r:id="rId26"/>
    <p:sldId id="277" r:id="rId27"/>
    <p:sldId id="269"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59" r:id="rId63"/>
    <p:sldId id="360" r:id="rId64"/>
    <p:sldId id="361" r:id="rId65"/>
    <p:sldId id="362" r:id="rId66"/>
    <p:sldId id="389" r:id="rId67"/>
    <p:sldId id="390" r:id="rId68"/>
    <p:sldId id="391" r:id="rId69"/>
    <p:sldId id="392" r:id="rId70"/>
    <p:sldId id="410" r:id="rId71"/>
    <p:sldId id="411" r:id="rId72"/>
    <p:sldId id="412" r:id="rId73"/>
    <p:sldId id="413" r:id="rId74"/>
    <p:sldId id="414" r:id="rId75"/>
    <p:sldId id="415" r:id="rId76"/>
    <p:sldId id="416" r:id="rId77"/>
    <p:sldId id="417" r:id="rId78"/>
    <p:sldId id="418" r:id="rId79"/>
    <p:sldId id="419" r:id="rId80"/>
    <p:sldId id="420" r:id="rId81"/>
    <p:sldId id="421" r:id="rId82"/>
    <p:sldId id="422" r:id="rId83"/>
    <p:sldId id="423" r:id="rId84"/>
    <p:sldId id="424" r:id="rId85"/>
    <p:sldId id="425" r:id="rId86"/>
    <p:sldId id="426" r:id="rId87"/>
    <p:sldId id="427" r:id="rId88"/>
    <p:sldId id="428" r:id="rId89"/>
    <p:sldId id="429" r:id="rId90"/>
    <p:sldId id="430" r:id="rId91"/>
    <p:sldId id="393" r:id="rId92"/>
    <p:sldId id="394" r:id="rId93"/>
    <p:sldId id="395" r:id="rId94"/>
    <p:sldId id="396" r:id="rId95"/>
    <p:sldId id="397" r:id="rId96"/>
    <p:sldId id="398" r:id="rId97"/>
    <p:sldId id="399" r:id="rId98"/>
    <p:sldId id="400" r:id="rId99"/>
    <p:sldId id="401" r:id="rId100"/>
    <p:sldId id="402" r:id="rId101"/>
    <p:sldId id="403" r:id="rId102"/>
    <p:sldId id="404" r:id="rId103"/>
    <p:sldId id="405" r:id="rId104"/>
    <p:sldId id="406" r:id="rId105"/>
    <p:sldId id="407" r:id="rId106"/>
    <p:sldId id="408" r:id="rId107"/>
    <p:sldId id="409"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35" r:id="rId135"/>
    <p:sldId id="336" r:id="rId136"/>
    <p:sldId id="337" r:id="rId137"/>
    <p:sldId id="338" r:id="rId138"/>
    <p:sldId id="339" r:id="rId139"/>
    <p:sldId id="340" r:id="rId140"/>
    <p:sldId id="341" r:id="rId141"/>
    <p:sldId id="342" r:id="rId142"/>
    <p:sldId id="343" r:id="rId143"/>
    <p:sldId id="344" r:id="rId144"/>
    <p:sldId id="345" r:id="rId145"/>
    <p:sldId id="346" r:id="rId146"/>
    <p:sldId id="347" r:id="rId147"/>
    <p:sldId id="348" r:id="rId148"/>
    <p:sldId id="349" r:id="rId149"/>
    <p:sldId id="350" r:id="rId150"/>
    <p:sldId id="351" r:id="rId151"/>
    <p:sldId id="352" r:id="rId152"/>
    <p:sldId id="353" r:id="rId153"/>
    <p:sldId id="354" r:id="rId154"/>
    <p:sldId id="355" r:id="rId155"/>
    <p:sldId id="356" r:id="rId156"/>
    <p:sldId id="357" r:id="rId157"/>
    <p:sldId id="358" r:id="rId158"/>
    <p:sldId id="431" r:id="rId159"/>
    <p:sldId id="432" r:id="rId160"/>
    <p:sldId id="433" r:id="rId161"/>
    <p:sldId id="434" r:id="rId162"/>
    <p:sldId id="435" r:id="rId163"/>
    <p:sldId id="436" r:id="rId164"/>
    <p:sldId id="437" r:id="rId165"/>
    <p:sldId id="438" r:id="rId166"/>
    <p:sldId id="439" r:id="rId167"/>
    <p:sldId id="440" r:id="rId168"/>
    <p:sldId id="441" r:id="rId169"/>
    <p:sldId id="442" r:id="rId170"/>
    <p:sldId id="443" r:id="rId171"/>
    <p:sldId id="444" r:id="rId172"/>
    <p:sldId id="445" r:id="rId173"/>
    <p:sldId id="446" r:id="rId174"/>
    <p:sldId id="447" r:id="rId175"/>
    <p:sldId id="448" r:id="rId176"/>
    <p:sldId id="449" r:id="rId177"/>
    <p:sldId id="450" r:id="rId178"/>
    <p:sldId id="451" r:id="rId179"/>
    <p:sldId id="452" r:id="rId180"/>
    <p:sldId id="453" r:id="rId181"/>
    <p:sldId id="454" r:id="rId182"/>
    <p:sldId id="455" r:id="rId183"/>
    <p:sldId id="456" r:id="rId184"/>
    <p:sldId id="457" r:id="rId185"/>
    <p:sldId id="458" r:id="rId186"/>
    <p:sldId id="459" r:id="rId187"/>
    <p:sldId id="460" r:id="rId188"/>
    <p:sldId id="461" r:id="rId189"/>
    <p:sldId id="462" r:id="rId190"/>
    <p:sldId id="463" r:id="rId191"/>
    <p:sldId id="464" r:id="rId192"/>
    <p:sldId id="465" r:id="rId193"/>
    <p:sldId id="466" r:id="rId194"/>
    <p:sldId id="467" r:id="rId195"/>
    <p:sldId id="468" r:id="rId196"/>
    <p:sldId id="469" r:id="rId197"/>
    <p:sldId id="470" r:id="rId198"/>
    <p:sldId id="471" r:id="rId199"/>
    <p:sldId id="472" r:id="rId200"/>
    <p:sldId id="473" r:id="rId201"/>
    <p:sldId id="474" r:id="rId202"/>
    <p:sldId id="475" r:id="rId203"/>
    <p:sldId id="476" r:id="rId204"/>
    <p:sldId id="477" r:id="rId205"/>
    <p:sldId id="478" r:id="rId206"/>
    <p:sldId id="479" r:id="rId207"/>
    <p:sldId id="480" r:id="rId208"/>
    <p:sldId id="481" r:id="rId209"/>
    <p:sldId id="482" r:id="rId210"/>
    <p:sldId id="483" r:id="rId211"/>
    <p:sldId id="484" r:id="rId212"/>
    <p:sldId id="485" r:id="rId213"/>
    <p:sldId id="486" r:id="rId214"/>
    <p:sldId id="487" r:id="rId215"/>
    <p:sldId id="488" r:id="rId216"/>
    <p:sldId id="489" r:id="rId217"/>
    <p:sldId id="490" r:id="rId218"/>
    <p:sldId id="491" r:id="rId219"/>
    <p:sldId id="492" r:id="rId220"/>
    <p:sldId id="493" r:id="rId221"/>
    <p:sldId id="494" r:id="rId222"/>
    <p:sldId id="495" r:id="rId223"/>
    <p:sldId id="496" r:id="rId224"/>
    <p:sldId id="497" r:id="rId225"/>
    <p:sldId id="498" r:id="rId226"/>
    <p:sldId id="499" r:id="rId227"/>
    <p:sldId id="500" r:id="rId228"/>
    <p:sldId id="501" r:id="rId229"/>
    <p:sldId id="502" r:id="rId230"/>
    <p:sldId id="503" r:id="rId231"/>
    <p:sldId id="504" r:id="rId232"/>
    <p:sldId id="505" r:id="rId233"/>
    <p:sldId id="506" r:id="rId234"/>
    <p:sldId id="507" r:id="rId235"/>
    <p:sldId id="508" r:id="rId236"/>
    <p:sldId id="509" r:id="rId237"/>
    <p:sldId id="510" r:id="rId238"/>
    <p:sldId id="511" r:id="rId239"/>
    <p:sldId id="512" r:id="rId240"/>
    <p:sldId id="513" r:id="rId241"/>
    <p:sldId id="514" r:id="rId242"/>
    <p:sldId id="515" r:id="rId243"/>
    <p:sldId id="516" r:id="rId244"/>
    <p:sldId id="517" r:id="rId245"/>
    <p:sldId id="518" r:id="rId246"/>
    <p:sldId id="519" r:id="rId247"/>
    <p:sldId id="520" r:id="rId248"/>
    <p:sldId id="521" r:id="rId249"/>
    <p:sldId id="522" r:id="rId250"/>
    <p:sldId id="523" r:id="rId251"/>
    <p:sldId id="524" r:id="rId252"/>
    <p:sldId id="525" r:id="rId253"/>
    <p:sldId id="526" r:id="rId254"/>
    <p:sldId id="527" r:id="rId255"/>
    <p:sldId id="528" r:id="rId256"/>
    <p:sldId id="529" r:id="rId257"/>
    <p:sldId id="530" r:id="rId258"/>
    <p:sldId id="531" r:id="rId259"/>
  </p:sldIdLst>
  <p:sldSz cx="9144000" cy="6858000" type="screen4x3"/>
  <p:notesSz cx="6735763" cy="986948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10.xml><?xml version="1.0" encoding="utf-8"?>
<ax:ocx xmlns:ax="http://schemas.microsoft.com/office/2006/activeX" xmlns:r="http://schemas.openxmlformats.org/officeDocument/2006/relationships" ax:classid="{5512D11C-5CC6-11CF-8D67-00AA00BDCE1D}" ax:persistence="persistStream" r:id="rId1"/>
</file>

<file path=ppt/activeX/activeX11.xml><?xml version="1.0" encoding="utf-8"?>
<ax:ocx xmlns:ax="http://schemas.microsoft.com/office/2006/activeX" xmlns:r="http://schemas.openxmlformats.org/officeDocument/2006/relationships" ax:classid="{5512D11A-5CC6-11CF-8D67-00AA00BDCE1D}" ax:persistence="persistStream" r:id="rId1"/>
</file>

<file path=ppt/activeX/activeX12.xml><?xml version="1.0" encoding="utf-8"?>
<ax:ocx xmlns:ax="http://schemas.microsoft.com/office/2006/activeX" xmlns:r="http://schemas.openxmlformats.org/officeDocument/2006/relationships" ax:classid="{5512D11C-5CC6-11CF-8D67-00AA00BDCE1D}" ax:persistence="persistStream" r:id="rId1"/>
</file>

<file path=ppt/activeX/activeX13.xml><?xml version="1.0" encoding="utf-8"?>
<ax:ocx xmlns:ax="http://schemas.microsoft.com/office/2006/activeX" xmlns:r="http://schemas.openxmlformats.org/officeDocument/2006/relationships" ax:classid="{5512D11A-5CC6-11CF-8D67-00AA00BDCE1D}" ax:persistence="persistStream" r:id="rId1"/>
</file>

<file path=ppt/activeX/activeX14.xml><?xml version="1.0" encoding="utf-8"?>
<ax:ocx xmlns:ax="http://schemas.microsoft.com/office/2006/activeX" xmlns:r="http://schemas.openxmlformats.org/officeDocument/2006/relationships" ax:classid="{5512D11A-5CC6-11CF-8D67-00AA00BDCE1D}" ax:persistence="persistStream" r:id="rId1"/>
</file>

<file path=ppt/activeX/activeX15.xml><?xml version="1.0" encoding="utf-8"?>
<ax:ocx xmlns:ax="http://schemas.microsoft.com/office/2006/activeX" xmlns:r="http://schemas.openxmlformats.org/officeDocument/2006/relationships" ax:classid="{5512D11C-5CC6-11CF-8D67-00AA00BDCE1D}" ax:persistence="persistStream" r:id="rId1"/>
</file>

<file path=ppt/activeX/activeX16.xml><?xml version="1.0" encoding="utf-8"?>
<ax:ocx xmlns:ax="http://schemas.microsoft.com/office/2006/activeX" xmlns:r="http://schemas.openxmlformats.org/officeDocument/2006/relationships" ax:classid="{5512D11A-5CC6-11CF-8D67-00AA00BDCE1D}" ax:persistence="persistStream" r:id="rId1"/>
</file>

<file path=ppt/activeX/activeX17.xml><?xml version="1.0" encoding="utf-8"?>
<ax:ocx xmlns:ax="http://schemas.microsoft.com/office/2006/activeX" xmlns:r="http://schemas.openxmlformats.org/officeDocument/2006/relationships" ax:classid="{5512D11C-5CC6-11CF-8D67-00AA00BDCE1D}" ax:persistence="persistStream" r:id="rId1"/>
</file>

<file path=ppt/activeX/activeX18.xml><?xml version="1.0" encoding="utf-8"?>
<ax:ocx xmlns:ax="http://schemas.microsoft.com/office/2006/activeX" xmlns:r="http://schemas.openxmlformats.org/officeDocument/2006/relationships" ax:classid="{5512D11A-5CC6-11CF-8D67-00AA00BDCE1D}" ax:persistence="persistStream" r:id="rId1"/>
</file>

<file path=ppt/activeX/activeX19.xml><?xml version="1.0" encoding="utf-8"?>
<ax:ocx xmlns:ax="http://schemas.microsoft.com/office/2006/activeX" xmlns:r="http://schemas.openxmlformats.org/officeDocument/2006/relationships" ax:classid="{5512D11C-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activeX/activeX20.xml><?xml version="1.0" encoding="utf-8"?>
<ax:ocx xmlns:ax="http://schemas.microsoft.com/office/2006/activeX" xmlns:r="http://schemas.openxmlformats.org/officeDocument/2006/relationships" ax:classid="{5512D11A-5CC6-11CF-8D67-00AA00BDCE1D}" ax:persistence="persistStream" r:id="rId1"/>
</file>

<file path=ppt/activeX/activeX21.xml><?xml version="1.0" encoding="utf-8"?>
<ax:ocx xmlns:ax="http://schemas.microsoft.com/office/2006/activeX" xmlns:r="http://schemas.openxmlformats.org/officeDocument/2006/relationships" ax:classid="{5512D11C-5CC6-11CF-8D67-00AA00BDCE1D}" ax:persistence="persistStream" r:id="rId1"/>
</file>

<file path=ppt/activeX/activeX22.xml><?xml version="1.0" encoding="utf-8"?>
<ax:ocx xmlns:ax="http://schemas.microsoft.com/office/2006/activeX" xmlns:r="http://schemas.openxmlformats.org/officeDocument/2006/relationships" ax:classid="{5512D11A-5CC6-11CF-8D67-00AA00BDCE1D}" ax:persistence="persistStream" r:id="rId1"/>
</file>

<file path=ppt/activeX/activeX23.xml><?xml version="1.0" encoding="utf-8"?>
<ax:ocx xmlns:ax="http://schemas.microsoft.com/office/2006/activeX" xmlns:r="http://schemas.openxmlformats.org/officeDocument/2006/relationships" ax:classid="{5512D11C-5CC6-11CF-8D67-00AA00BDCE1D}" ax:persistence="persistStream" r:id="rId1"/>
</file>

<file path=ppt/activeX/activeX24.xml><?xml version="1.0" encoding="utf-8"?>
<ax:ocx xmlns:ax="http://schemas.microsoft.com/office/2006/activeX" xmlns:r="http://schemas.openxmlformats.org/officeDocument/2006/relationships" ax:classid="{5512D11A-5CC6-11CF-8D67-00AA00BDCE1D}" ax:persistence="persistStream" r:id="rId1"/>
</file>

<file path=ppt/activeX/activeX25.xml><?xml version="1.0" encoding="utf-8"?>
<ax:ocx xmlns:ax="http://schemas.microsoft.com/office/2006/activeX" xmlns:r="http://schemas.openxmlformats.org/officeDocument/2006/relationships" ax:classid="{5512D11C-5CC6-11CF-8D67-00AA00BDCE1D}" ax:persistence="persistStream" r:id="rId1"/>
</file>

<file path=ppt/activeX/activeX26.xml><?xml version="1.0" encoding="utf-8"?>
<ax:ocx xmlns:ax="http://schemas.microsoft.com/office/2006/activeX" xmlns:r="http://schemas.openxmlformats.org/officeDocument/2006/relationships" ax:classid="{5512D11A-5CC6-11CF-8D67-00AA00BDCE1D}" ax:persistence="persistStream" r:id="rId1"/>
</file>

<file path=ppt/activeX/activeX27.xml><?xml version="1.0" encoding="utf-8"?>
<ax:ocx xmlns:ax="http://schemas.microsoft.com/office/2006/activeX" xmlns:r="http://schemas.openxmlformats.org/officeDocument/2006/relationships" ax:classid="{5512D11C-5CC6-11CF-8D67-00AA00BDCE1D}" ax:persistence="persistStream" r:id="rId1"/>
</file>

<file path=ppt/activeX/activeX28.xml><?xml version="1.0" encoding="utf-8"?>
<ax:ocx xmlns:ax="http://schemas.microsoft.com/office/2006/activeX" xmlns:r="http://schemas.openxmlformats.org/officeDocument/2006/relationships" ax:classid="{5512D11A-5CC6-11CF-8D67-00AA00BDCE1D}" ax:persistence="persistStream" r:id="rId1"/>
</file>

<file path=ppt/activeX/activeX29.xml><?xml version="1.0" encoding="utf-8"?>
<ax:ocx xmlns:ax="http://schemas.microsoft.com/office/2006/activeX" xmlns:r="http://schemas.openxmlformats.org/officeDocument/2006/relationships" ax:classid="{5512D11C-5CC6-11CF-8D67-00AA00BDCE1D}" ax:persistence="persistStream" r:id="rId1"/>
</file>

<file path=ppt/activeX/activeX3.xml><?xml version="1.0" encoding="utf-8"?>
<ax:ocx xmlns:ax="http://schemas.microsoft.com/office/2006/activeX" xmlns:r="http://schemas.openxmlformats.org/officeDocument/2006/relationships" ax:classid="{5512D11A-5CC6-11CF-8D67-00AA00BDCE1D}" ax:persistence="persistStream" r:id="rId1"/>
</file>

<file path=ppt/activeX/activeX4.xml><?xml version="1.0" encoding="utf-8"?>
<ax:ocx xmlns:ax="http://schemas.microsoft.com/office/2006/activeX" xmlns:r="http://schemas.openxmlformats.org/officeDocument/2006/relationships" ax:classid="{5512D11C-5CC6-11CF-8D67-00AA00BDCE1D}" ax:persistence="persistStream" r:id="rId1"/>
</file>

<file path=ppt/activeX/activeX5.xml><?xml version="1.0" encoding="utf-8"?>
<ax:ocx xmlns:ax="http://schemas.microsoft.com/office/2006/activeX" xmlns:r="http://schemas.openxmlformats.org/officeDocument/2006/relationships" ax:classid="{5512D11A-5CC6-11CF-8D67-00AA00BDCE1D}" ax:persistence="persistStream" r:id="rId1"/>
</file>

<file path=ppt/activeX/activeX6.xml><?xml version="1.0" encoding="utf-8"?>
<ax:ocx xmlns:ax="http://schemas.microsoft.com/office/2006/activeX" xmlns:r="http://schemas.openxmlformats.org/officeDocument/2006/relationships" ax:classid="{5512D11C-5CC6-11CF-8D67-00AA00BDCE1D}" ax:persistence="persistStream" r:id="rId1"/>
</file>

<file path=ppt/activeX/activeX7.xml><?xml version="1.0" encoding="utf-8"?>
<ax:ocx xmlns:ax="http://schemas.microsoft.com/office/2006/activeX" xmlns:r="http://schemas.openxmlformats.org/officeDocument/2006/relationships" ax:classid="{5512D11A-5CC6-11CF-8D67-00AA00BDCE1D}" ax:persistence="persistStream" r:id="rId1"/>
</file>

<file path=ppt/activeX/activeX8.xml><?xml version="1.0" encoding="utf-8"?>
<ax:ocx xmlns:ax="http://schemas.microsoft.com/office/2006/activeX" xmlns:r="http://schemas.openxmlformats.org/officeDocument/2006/relationships" ax:classid="{5512D11C-5CC6-11CF-8D67-00AA00BDCE1D}" ax:persistence="persistStream" r:id="rId1"/>
</file>

<file path=ppt/activeX/activeX9.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1.wmf"/><Relationship Id="rId3" Type="http://schemas.openxmlformats.org/officeDocument/2006/relationships/image" Target="../media/image81.wmf"/><Relationship Id="rId7" Type="http://schemas.openxmlformats.org/officeDocument/2006/relationships/image" Target="../media/image85.wmf"/><Relationship Id="rId12" Type="http://schemas.openxmlformats.org/officeDocument/2006/relationships/image" Target="../media/image90.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11" Type="http://schemas.openxmlformats.org/officeDocument/2006/relationships/image" Target="../media/image89.wmf"/><Relationship Id="rId5" Type="http://schemas.openxmlformats.org/officeDocument/2006/relationships/image" Target="../media/image83.wmf"/><Relationship Id="rId10" Type="http://schemas.openxmlformats.org/officeDocument/2006/relationships/image" Target="../media/image88.wmf"/><Relationship Id="rId4" Type="http://schemas.openxmlformats.org/officeDocument/2006/relationships/image" Target="../media/image82.wmf"/><Relationship Id="rId9"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0.wmf"/><Relationship Id="rId7" Type="http://schemas.openxmlformats.org/officeDocument/2006/relationships/image" Target="../media/image124.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image" Target="../media/image137.wmf"/><Relationship Id="rId7" Type="http://schemas.openxmlformats.org/officeDocument/2006/relationships/image" Target="../media/image141.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1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AAA33B63-8CDD-472B-8805-81A87958F986}" type="datetimeFigureOut">
              <a:rPr lang="ar-IQ" smtClean="0"/>
              <a:pPr/>
              <a:t>03/07/1436</a:t>
            </a:fld>
            <a:endParaRPr lang="ar-IQ"/>
          </a:p>
        </p:txBody>
      </p:sp>
      <p:sp>
        <p:nvSpPr>
          <p:cNvPr id="4" name="عنصر نائب لصورة الشريحة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73577" y="4688007"/>
            <a:ext cx="5388610" cy="444127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72E1FD83-CE25-49BF-B838-206CC6621540}" type="slidenum">
              <a:rPr lang="ar-IQ" smtClean="0"/>
              <a:pPr/>
              <a:t>‹#›</a:t>
            </a:fld>
            <a:endParaRPr lang="ar-IQ"/>
          </a:p>
        </p:txBody>
      </p:sp>
    </p:spTree>
    <p:extLst>
      <p:ext uri="{BB962C8B-B14F-4D97-AF65-F5344CB8AC3E}">
        <p14:creationId xmlns:p14="http://schemas.microsoft.com/office/powerpoint/2010/main" val="1971825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72E1FD83-CE25-49BF-B838-206CC6621540}" type="slidenum">
              <a:rPr lang="ar-IQ" smtClean="0"/>
              <a:pPr/>
              <a:t>25</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5A9C6CBB-0283-4F6C-915E-A725AE2BC67E}" type="slidenum">
              <a:rPr lang="ar-IQ" smtClean="0"/>
              <a:pPr/>
              <a:t>94</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B59FFDA5-16F4-4973-B4D9-AF3963FAB6C4}" type="slidenum">
              <a:rPr lang="ar-IQ" smtClean="0"/>
              <a:pPr/>
              <a:t>165</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E1E530D5-1F92-4507-82A4-3EC3B8793BFA}" type="slidenum">
              <a:rPr lang="ar-IQ" smtClean="0"/>
              <a:pPr/>
              <a:t>211</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E1E530D5-1F92-4507-82A4-3EC3B8793BFA}" type="slidenum">
              <a:rPr lang="ar-IQ" smtClean="0"/>
              <a:pPr/>
              <a:t>232</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E1E530D5-1F92-4507-82A4-3EC3B8793BFA}" type="slidenum">
              <a:rPr lang="ar-IQ" smtClean="0"/>
              <a:pPr/>
              <a:t>254</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03/07/1436</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http://www.t7leeh.com/mnwa/mnwa2.gif"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Built_up_edge" TargetMode="External"/><Relationship Id="rId2" Type="http://schemas.openxmlformats.org/officeDocument/2006/relationships/hyperlink" Target="http://en.wikipedia.org/wiki/Tolerance_(engineering)"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hyperlink" Target="http://en.wikipedia.org/wiki/Ceramic" TargetMode="External"/><Relationship Id="rId3" Type="http://schemas.openxmlformats.org/officeDocument/2006/relationships/hyperlink" Target="http://en.wikipedia.org/wiki/Die_(manufacturing)" TargetMode="External"/><Relationship Id="rId7" Type="http://schemas.openxmlformats.org/officeDocument/2006/relationships/hyperlink" Target="http://en.wikipedia.org/wiki/Polymer" TargetMode="External"/><Relationship Id="rId2" Type="http://schemas.openxmlformats.org/officeDocument/2006/relationships/hyperlink" Target="http://en.wikipedia.org/wiki/Cross_section_(geometry)" TargetMode="External"/><Relationship Id="rId1" Type="http://schemas.openxmlformats.org/officeDocument/2006/relationships/slideLayout" Target="../slideLayouts/slideLayout7.xml"/><Relationship Id="rId6" Type="http://schemas.openxmlformats.org/officeDocument/2006/relationships/hyperlink" Target="http://en.wikipedia.org/wiki/Metal" TargetMode="External"/><Relationship Id="rId5" Type="http://schemas.openxmlformats.org/officeDocument/2006/relationships/hyperlink" Target="http://en.wikipedia.org/wiki/Shear_stress" TargetMode="External"/><Relationship Id="rId4" Type="http://schemas.openxmlformats.org/officeDocument/2006/relationships/hyperlink" Target="http://en.wikipedia.org/wiki/Compressive_stress" TargetMode="External"/><Relationship Id="rId9" Type="http://schemas.openxmlformats.org/officeDocument/2006/relationships/hyperlink" Target="http://en.wikipedia.org/wiki/Concrete"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hyperlink" Target="http://en.wikipedia.org/wiki/Cold_work" TargetMode="External"/><Relationship Id="rId2" Type="http://schemas.openxmlformats.org/officeDocument/2006/relationships/hyperlink" Target="http://en.wikipedia.org/wiki/Heat_treat" TargetMode="Externa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hyperlink" Target="http://en.wikipedia.org/wiki/Recrystallization" TargetMode="External"/><Relationship Id="rId2" Type="http://schemas.openxmlformats.org/officeDocument/2006/relationships/hyperlink" Target="http://en.wikipedia.org/wiki/Hot_working" TargetMode="External"/><Relationship Id="rId1" Type="http://schemas.openxmlformats.org/officeDocument/2006/relationships/slideLayout" Target="../slideLayouts/slideLayout7.xml"/><Relationship Id="rId4" Type="http://schemas.openxmlformats.org/officeDocument/2006/relationships/hyperlink" Target="http://en.wikipedia.org/wiki/Work_hardening" TargetMode="External"/></Relationships>
</file>

<file path=ppt/slides/_rels/slide1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en.wikipedia.org/wiki/Extrusion" TargetMode="External"/><Relationship Id="rId7" Type="http://schemas.openxmlformats.org/officeDocument/2006/relationships/hyperlink" Target="http://en.wikipedia.org/wiki/Shock_absorber" TargetMode="External"/><Relationship Id="rId2" Type="http://schemas.openxmlformats.org/officeDocument/2006/relationships/hyperlink" Target="http://en.wikipedia.org/wiki/Roll_forming" TargetMode="External"/><Relationship Id="rId1" Type="http://schemas.openxmlformats.org/officeDocument/2006/relationships/slideLayout" Target="../slideLayouts/slideLayout7.xml"/><Relationship Id="rId6" Type="http://schemas.openxmlformats.org/officeDocument/2006/relationships/hyperlink" Target="http://en.wikipedia.org/wiki/Fire_extinguisher" TargetMode="External"/><Relationship Id="rId5" Type="http://schemas.openxmlformats.org/officeDocument/2006/relationships/hyperlink" Target="http://en.wikipedia.org/w/index.php?title=Hot_shortness&amp;action=edit&amp;redlink=1" TargetMode="External"/><Relationship Id="rId4" Type="http://schemas.openxmlformats.org/officeDocument/2006/relationships/hyperlink" Target="http://en.wikipedia.org/wiki/Cold_working" TargetMode="External"/></Relationships>
</file>

<file path=ppt/slides/_rels/slide118.xml.rels><?xml version="1.0" encoding="UTF-8" standalone="yes"?>
<Relationships xmlns="http://schemas.openxmlformats.org/package/2006/relationships"><Relationship Id="rId2" Type="http://schemas.openxmlformats.org/officeDocument/2006/relationships/hyperlink" Target="http://en.wikipedia.org/wiki/Hydrostatic" TargetMode="Externa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hyperlink" Target="http://en.wikipedia.org/wiki/Frictio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Maintenance,_repair_and_operations" TargetMode="External"/><Relationship Id="rId2" Type="http://schemas.openxmlformats.org/officeDocument/2006/relationships/hyperlink" Target="http://en.wikipedia.org/wiki/Heat" TargetMode="Externa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hyperlink" Target="http://en.wikipedia.org/wiki/Anodize" TargetMode="Externa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8" Type="http://schemas.openxmlformats.org/officeDocument/2006/relationships/hyperlink" Target="http://en.wikipedia.org/wiki/Tin" TargetMode="External"/><Relationship Id="rId13" Type="http://schemas.openxmlformats.org/officeDocument/2006/relationships/hyperlink" Target="http://en.wikipedia.org/wiki/Stainless_steel" TargetMode="External"/><Relationship Id="rId3" Type="http://schemas.openxmlformats.org/officeDocument/2006/relationships/hyperlink" Target="http://en.wikipedia.org/wiki/Profile" TargetMode="External"/><Relationship Id="rId7" Type="http://schemas.openxmlformats.org/officeDocument/2006/relationships/hyperlink" Target="http://en.wikipedia.org/wiki/Lead" TargetMode="External"/><Relationship Id="rId12" Type="http://schemas.openxmlformats.org/officeDocument/2006/relationships/hyperlink" Target="http://en.wikipedia.org/wiki/Plain_carbon_steel" TargetMode="External"/><Relationship Id="rId2" Type="http://schemas.openxmlformats.org/officeDocument/2006/relationships/hyperlink" Target="http://en.wikipedia.org/wiki/Aluminium" TargetMode="External"/><Relationship Id="rId1" Type="http://schemas.openxmlformats.org/officeDocument/2006/relationships/slideLayout" Target="../slideLayouts/slideLayout7.xml"/><Relationship Id="rId6" Type="http://schemas.openxmlformats.org/officeDocument/2006/relationships/hyperlink" Target="http://en.wikipedia.org/wiki/Copper" TargetMode="External"/><Relationship Id="rId11" Type="http://schemas.openxmlformats.org/officeDocument/2006/relationships/hyperlink" Target="http://en.wikipedia.org/wiki/Steel" TargetMode="External"/><Relationship Id="rId5" Type="http://schemas.openxmlformats.org/officeDocument/2006/relationships/hyperlink" Target="http://en.wikipedia.org/wiki/Heat_sink" TargetMode="External"/><Relationship Id="rId10" Type="http://schemas.openxmlformats.org/officeDocument/2006/relationships/hyperlink" Target="http://en.wikipedia.org/wiki/Zinc" TargetMode="External"/><Relationship Id="rId4" Type="http://schemas.openxmlformats.org/officeDocument/2006/relationships/hyperlink" Target="http://en.wikipedia.org/wiki/Mullions" TargetMode="External"/><Relationship Id="rId9" Type="http://schemas.openxmlformats.org/officeDocument/2006/relationships/hyperlink" Target="http://en.wikipedia.org/wiki/Magnesium" TargetMode="External"/><Relationship Id="rId14" Type="http://schemas.openxmlformats.org/officeDocument/2006/relationships/hyperlink" Target="http://en.wikipedia.org/wiki/Titanium" TargetMode="External"/></Relationships>
</file>

<file path=ppt/slides/_rels/slide1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Extreme_pressure_additive" TargetMode="Externa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8" Type="http://schemas.openxmlformats.org/officeDocument/2006/relationships/hyperlink" Target="http://en.wikipedia.org/wiki/Drilling" TargetMode="External"/><Relationship Id="rId3" Type="http://schemas.openxmlformats.org/officeDocument/2006/relationships/hyperlink" Target="http://en.wikipedia.org/wiki/Drill_bit" TargetMode="External"/><Relationship Id="rId7" Type="http://schemas.openxmlformats.org/officeDocument/2006/relationships/hyperlink" Target="http://en.wikipedia.org/wiki/Burr_(metal)" TargetMode="External"/><Relationship Id="rId2" Type="http://schemas.openxmlformats.org/officeDocument/2006/relationships/hyperlink" Target="http://en.wikipedia.org/wiki/Cutting" TargetMode="External"/><Relationship Id="rId1" Type="http://schemas.openxmlformats.org/officeDocument/2006/relationships/slideLayout" Target="../slideLayouts/slideLayout7.xml"/><Relationship Id="rId6" Type="http://schemas.openxmlformats.org/officeDocument/2006/relationships/hyperlink" Target="http://en.wikipedia.org/wiki/Swarf" TargetMode="External"/><Relationship Id="rId11" Type="http://schemas.openxmlformats.org/officeDocument/2006/relationships/hyperlink" Target="http://en.wikipedia.org/wiki/Corrosion" TargetMode="External"/><Relationship Id="rId5" Type="http://schemas.openxmlformats.org/officeDocument/2006/relationships/hyperlink" Target="http://en.wikipedia.org/wiki/Pressure" TargetMode="External"/><Relationship Id="rId10" Type="http://schemas.openxmlformats.org/officeDocument/2006/relationships/hyperlink" Target="http://en.wikipedia.org/wiki/Stress_(mechanics)" TargetMode="External"/><Relationship Id="rId4" Type="http://schemas.openxmlformats.org/officeDocument/2006/relationships/hyperlink" Target="http://en.wikipedia.org/wiki/Cutting_tool" TargetMode="External"/><Relationship Id="rId9" Type="http://schemas.openxmlformats.org/officeDocument/2006/relationships/hyperlink" Target="http://en.wikipedia.org/wiki/Residual_stress"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en.wikipedia.org/wiki/Machinability" TargetMode="External"/><Relationship Id="rId2" Type="http://schemas.openxmlformats.org/officeDocument/2006/relationships/hyperlink" Target="http://en.wikipedia.org/wiki/Flute" TargetMode="External"/><Relationship Id="rId1" Type="http://schemas.openxmlformats.org/officeDocument/2006/relationships/slideLayout" Target="../slideLayouts/slideLayout7.xml"/><Relationship Id="rId4" Type="http://schemas.openxmlformats.org/officeDocument/2006/relationships/hyperlink" Target="http://en.wikipedia.org/wiki/Deflection_(engineering)" TargetMode="External"/></Relationships>
</file>

<file path=ppt/slides/_rels/slide139.xml.rels><?xml version="1.0" encoding="UTF-8" standalone="yes"?>
<Relationships xmlns="http://schemas.openxmlformats.org/package/2006/relationships"><Relationship Id="rId8" Type="http://schemas.openxmlformats.org/officeDocument/2006/relationships/hyperlink" Target="http://en.wikipedia.org/wiki/Drill_jig" TargetMode="External"/><Relationship Id="rId13" Type="http://schemas.openxmlformats.org/officeDocument/2006/relationships/hyperlink" Target="http://en.wikipedia.org/wiki/Drilling" TargetMode="External"/><Relationship Id="rId3" Type="http://schemas.openxmlformats.org/officeDocument/2006/relationships/hyperlink" Target="http://en.wikipedia.org/wiki/Molding_(process)" TargetMode="External"/><Relationship Id="rId7" Type="http://schemas.openxmlformats.org/officeDocument/2006/relationships/hyperlink" Target="http://en.wikipedia.org/wiki/Spot_facing" TargetMode="External"/><Relationship Id="rId12" Type="http://schemas.openxmlformats.org/officeDocument/2006/relationships/hyperlink" Target="http://en.wikipedia.org/wiki/Speeds_and_feeds" TargetMode="External"/><Relationship Id="rId2" Type="http://schemas.openxmlformats.org/officeDocument/2006/relationships/hyperlink" Target="http://en.wikipedia.org/wiki/Casting" TargetMode="External"/><Relationship Id="rId1" Type="http://schemas.openxmlformats.org/officeDocument/2006/relationships/slideLayout" Target="../slideLayouts/slideLayout7.xml"/><Relationship Id="rId6" Type="http://schemas.openxmlformats.org/officeDocument/2006/relationships/hyperlink" Target="http://en.wikipedia.org/wiki/Spot_drill" TargetMode="External"/><Relationship Id="rId11" Type="http://schemas.openxmlformats.org/officeDocument/2006/relationships/hyperlink" Target="http://en.wikipedia.org/wiki/Cutting_fluid" TargetMode="External"/><Relationship Id="rId5" Type="http://schemas.openxmlformats.org/officeDocument/2006/relationships/hyperlink" Target="http://en.wikipedia.org/wiki/Punch_(metalworking)" TargetMode="External"/><Relationship Id="rId10" Type="http://schemas.openxmlformats.org/officeDocument/2006/relationships/hyperlink" Target="http://en.wikipedia.org/wiki/Surface_finish" TargetMode="External"/><Relationship Id="rId4" Type="http://schemas.openxmlformats.org/officeDocument/2006/relationships/hyperlink" Target="http://en.wikipedia.org/wiki/Forging" TargetMode="External"/><Relationship Id="rId9" Type="http://schemas.openxmlformats.org/officeDocument/2006/relationships/hyperlink" Target="http://en.wikipedia.org/wiki/Drill_bush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hyperlink" Target="http://en.wikipedia.org/wiki/Gun_drilling" TargetMode="External"/><Relationship Id="rId2" Type="http://schemas.openxmlformats.org/officeDocument/2006/relationships/hyperlink" Target="http://en.wikipedia.org/wiki/Drilling" TargetMode="External"/><Relationship Id="rId1" Type="http://schemas.openxmlformats.org/officeDocument/2006/relationships/slideLayout" Target="../slideLayouts/slideLayout7.xml"/><Relationship Id="rId6" Type="http://schemas.openxmlformats.org/officeDocument/2006/relationships/hyperlink" Target="http://en.wikipedia.org/wiki/Vibration" TargetMode="External"/><Relationship Id="rId5" Type="http://schemas.openxmlformats.org/officeDocument/2006/relationships/hyperlink" Target="http://en.wikipedia.org/wiki/Torque" TargetMode="External"/><Relationship Id="rId4" Type="http://schemas.openxmlformats.org/officeDocument/2006/relationships/hyperlink" Target="http://en.wikipedia.org/wiki/Force"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en.wikipedia.org/wiki/I-beam" TargetMode="External"/><Relationship Id="rId2" Type="http://schemas.openxmlformats.org/officeDocument/2006/relationships/hyperlink" Target="http://en.wikipedia.org/wiki/Curling_stone" TargetMode="External"/><Relationship Id="rId1" Type="http://schemas.openxmlformats.org/officeDocument/2006/relationships/slideLayout" Target="../slideLayouts/slideLayout7.xml"/><Relationship Id="rId6" Type="http://schemas.openxmlformats.org/officeDocument/2006/relationships/hyperlink" Target="http://en.wikipedia.org/wiki/O-ring" TargetMode="External"/><Relationship Id="rId5" Type="http://schemas.openxmlformats.org/officeDocument/2006/relationships/hyperlink" Target="http://en.wikipedia.org/wiki/Seal_(device)" TargetMode="External"/><Relationship Id="rId4" Type="http://schemas.openxmlformats.org/officeDocument/2006/relationships/hyperlink" Target="http://en.wikipedia.org/wiki/Groove_(machining)"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en.wikipedia.org/wiki/Oil" TargetMode="External"/><Relationship Id="rId2" Type="http://schemas.openxmlformats.org/officeDocument/2006/relationships/hyperlink" Target="http://en.wikipedia.org/wiki/Aluminum" TargetMode="External"/><Relationship Id="rId1" Type="http://schemas.openxmlformats.org/officeDocument/2006/relationships/slideLayout" Target="../slideLayouts/slideLayout7.xml"/><Relationship Id="rId4" Type="http://schemas.openxmlformats.org/officeDocument/2006/relationships/hyperlink" Target="http://en.wikipedia.org/wiki/Drill_press" TargetMode="External"/></Relationships>
</file>

<file path=ppt/slides/_rels/slide1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hyperlink" Target="http://en.wikipedia.org/wiki/Countersinking" TargetMode="External"/><Relationship Id="rId2" Type="http://schemas.openxmlformats.org/officeDocument/2006/relationships/hyperlink" Target="http://en.wikipedia.org/wiki/Counterboring" TargetMode="External"/><Relationship Id="rId1" Type="http://schemas.openxmlformats.org/officeDocument/2006/relationships/slideLayout" Target="../slideLayouts/slideLayout7.xml"/><Relationship Id="rId5" Type="http://schemas.openxmlformats.org/officeDocument/2006/relationships/hyperlink" Target="http://en.wikipedia.org/wiki/Friction_drilling" TargetMode="External"/><Relationship Id="rId4" Type="http://schemas.openxmlformats.org/officeDocument/2006/relationships/hyperlink" Target="http://en.wikipedia.org/wiki/Boring_(manufacturing)"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18" Type="http://schemas.openxmlformats.org/officeDocument/2006/relationships/image" Target="../media/image94.wmf"/><Relationship Id="rId26" Type="http://schemas.openxmlformats.org/officeDocument/2006/relationships/image" Target="../media/image102.wmf"/><Relationship Id="rId3" Type="http://schemas.openxmlformats.org/officeDocument/2006/relationships/control" Target="../activeX/activeX2.xml"/><Relationship Id="rId21" Type="http://schemas.openxmlformats.org/officeDocument/2006/relationships/image" Target="../media/image97.wmf"/><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image" Target="../media/image93.wmf"/><Relationship Id="rId25" Type="http://schemas.openxmlformats.org/officeDocument/2006/relationships/image" Target="../media/image101.wmf"/><Relationship Id="rId2" Type="http://schemas.openxmlformats.org/officeDocument/2006/relationships/control" Target="../activeX/activeX1.xml"/><Relationship Id="rId16" Type="http://schemas.openxmlformats.org/officeDocument/2006/relationships/image" Target="../media/image92.wmf"/><Relationship Id="rId20" Type="http://schemas.openxmlformats.org/officeDocument/2006/relationships/image" Target="../media/image96.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image" Target="../media/image100.wmf"/><Relationship Id="rId5" Type="http://schemas.openxmlformats.org/officeDocument/2006/relationships/control" Target="../activeX/activeX4.xml"/><Relationship Id="rId15" Type="http://schemas.openxmlformats.org/officeDocument/2006/relationships/slideLayout" Target="../slideLayouts/slideLayout7.xml"/><Relationship Id="rId23" Type="http://schemas.openxmlformats.org/officeDocument/2006/relationships/image" Target="../media/image99.wmf"/><Relationship Id="rId28" Type="http://schemas.openxmlformats.org/officeDocument/2006/relationships/image" Target="../media/image104.wmf"/><Relationship Id="rId10" Type="http://schemas.openxmlformats.org/officeDocument/2006/relationships/control" Target="../activeX/activeX9.xml"/><Relationship Id="rId19" Type="http://schemas.openxmlformats.org/officeDocument/2006/relationships/image" Target="../media/image95.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image" Target="../media/image98.wmf"/><Relationship Id="rId27" Type="http://schemas.openxmlformats.org/officeDocument/2006/relationships/image" Target="../media/image103.wmf"/></Relationships>
</file>

<file path=ppt/slides/_rels/slide15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hyperlink" Target="http://en.wikipedia.org/wiki/Manufacturi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en.wikipedia.org/wiki/Turning" TargetMode="External"/><Relationship Id="rId4" Type="http://schemas.openxmlformats.org/officeDocument/2006/relationships/hyperlink" Target="http://en.wikipedia.org/wiki/Planer" TargetMode="Externa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hyperlink" Target="http://en.wikipedia.org/wiki/Recrystallization_(metallurgy)" TargetMode="External"/><Relationship Id="rId2" Type="http://schemas.openxmlformats.org/officeDocument/2006/relationships/hyperlink" Target="http://en.wikipedia.org/wiki/Metal_forming" TargetMode="External"/><Relationship Id="rId1" Type="http://schemas.openxmlformats.org/officeDocument/2006/relationships/slideLayout" Target="../slideLayouts/slideLayout7.xml"/><Relationship Id="rId4" Type="http://schemas.openxmlformats.org/officeDocument/2006/relationships/hyperlink" Target="http://en.wikipedia.org/wiki/Cold_working" TargetMode="External"/></Relationships>
</file>

<file path=ppt/slides/_rels/slide179.xml.rels><?xml version="1.0" encoding="UTF-8" standalone="yes"?>
<Relationships xmlns="http://schemas.openxmlformats.org/package/2006/relationships"><Relationship Id="rId8" Type="http://schemas.openxmlformats.org/officeDocument/2006/relationships/hyperlink" Target="http://en.wikipedia.org/wiki/Induction_heating" TargetMode="External"/><Relationship Id="rId3" Type="http://schemas.openxmlformats.org/officeDocument/2006/relationships/hyperlink" Target="http://en.wikipedia.org/wiki/Equiaxed" TargetMode="External"/><Relationship Id="rId7" Type="http://schemas.openxmlformats.org/officeDocument/2006/relationships/hyperlink" Target="http://en.wikipedia.org/w/index.php?title=Soaking_pit&amp;action=edit&amp;redlink=1" TargetMode="External"/><Relationship Id="rId2" Type="http://schemas.openxmlformats.org/officeDocument/2006/relationships/hyperlink" Target="http://en.wikipedia.org/wiki/Metalworking" TargetMode="External"/><Relationship Id="rId1" Type="http://schemas.openxmlformats.org/officeDocument/2006/relationships/slideLayout" Target="../slideLayouts/slideLayout7.xml"/><Relationship Id="rId6" Type="http://schemas.openxmlformats.org/officeDocument/2006/relationships/hyperlink" Target="http://en.wikipedia.org/wiki/Continuous_casting" TargetMode="External"/><Relationship Id="rId5" Type="http://schemas.openxmlformats.org/officeDocument/2006/relationships/hyperlink" Target="http://en.wikipedia.org/wiki/Semi-finished_casting_products" TargetMode="External"/><Relationship Id="rId10" Type="http://schemas.openxmlformats.org/officeDocument/2006/relationships/hyperlink" Target="http://en.wikipedia.org/wiki/Rolling_(metalworking)" TargetMode="External"/><Relationship Id="rId4" Type="http://schemas.openxmlformats.org/officeDocument/2006/relationships/hyperlink" Target="http://en.wikipedia.org/wiki/Microstructure" TargetMode="External"/><Relationship Id="rId9" Type="http://schemas.openxmlformats.org/officeDocument/2006/relationships/hyperlink" Target="http://en.wikipedia.org/wiki/Safety_facto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8" Type="http://schemas.openxmlformats.org/officeDocument/2006/relationships/hyperlink" Target="http://en.wikipedia.org/wiki/Pickling_(metal)" TargetMode="External"/><Relationship Id="rId3" Type="http://schemas.openxmlformats.org/officeDocument/2006/relationships/hyperlink" Target="http://en.wikipedia.org/wiki/Non-metallic_inclusions" TargetMode="External"/><Relationship Id="rId7" Type="http://schemas.openxmlformats.org/officeDocument/2006/relationships/hyperlink" Target="http://en.wikipedia.org/wiki/Oxide" TargetMode="External"/><Relationship Id="rId2" Type="http://schemas.openxmlformats.org/officeDocument/2006/relationships/hyperlink" Target="http://en.wikipedia.org/wiki/Residual_stress" TargetMode="External"/><Relationship Id="rId1" Type="http://schemas.openxmlformats.org/officeDocument/2006/relationships/slideLayout" Target="../slideLayouts/slideLayout7.xml"/><Relationship Id="rId6" Type="http://schemas.openxmlformats.org/officeDocument/2006/relationships/hyperlink" Target="http://en.wikipedia.org/wiki/Mill_scale" TargetMode="External"/><Relationship Id="rId11" Type="http://schemas.openxmlformats.org/officeDocument/2006/relationships/hyperlink" Target="http://en.wikipedia.org/wiki/Rail_tracks" TargetMode="External"/><Relationship Id="rId5" Type="http://schemas.openxmlformats.org/officeDocument/2006/relationships/hyperlink" Target="http://en.wikipedia.org/wiki/H-beam" TargetMode="External"/><Relationship Id="rId10" Type="http://schemas.openxmlformats.org/officeDocument/2006/relationships/hyperlink" Target="http://en.wikipedia.org/wiki/Sheet_metal" TargetMode="External"/><Relationship Id="rId4" Type="http://schemas.openxmlformats.org/officeDocument/2006/relationships/hyperlink" Target="http://en.wikipedia.org/wiki/I-beam" TargetMode="External"/><Relationship Id="rId9" Type="http://schemas.openxmlformats.org/officeDocument/2006/relationships/hyperlink" Target="http://en.wikipedia.org/wiki/Smooth_clean_surface" TargetMode="External"/></Relationships>
</file>

<file path=ppt/slides/_rels/slide181.xml.rels><?xml version="1.0" encoding="UTF-8" standalone="yes"?>
<Relationships xmlns="http://schemas.openxmlformats.org/package/2006/relationships"><Relationship Id="rId8" Type="http://schemas.openxmlformats.org/officeDocument/2006/relationships/hyperlink" Target="http://en.wikipedia.org/wiki/Bend_radius" TargetMode="External"/><Relationship Id="rId3" Type="http://schemas.openxmlformats.org/officeDocument/2006/relationships/hyperlink" Target="http://en.wikipedia.org/wiki/Strain_hardening" TargetMode="External"/><Relationship Id="rId7" Type="http://schemas.openxmlformats.org/officeDocument/2006/relationships/hyperlink" Target="http://en.wikipedia.org/wiki/Grain_boundary" TargetMode="External"/><Relationship Id="rId2" Type="http://schemas.openxmlformats.org/officeDocument/2006/relationships/hyperlink" Target="http://en.wikipedia.org/wiki/Strength" TargetMode="External"/><Relationship Id="rId1" Type="http://schemas.openxmlformats.org/officeDocument/2006/relationships/slideLayout" Target="../slideLayouts/slideLayout7.xml"/><Relationship Id="rId6" Type="http://schemas.openxmlformats.org/officeDocument/2006/relationships/hyperlink" Target="http://en.wikipedia.org/wiki/Bending_(metalworking)" TargetMode="External"/><Relationship Id="rId5" Type="http://schemas.openxmlformats.org/officeDocument/2006/relationships/hyperlink" Target="http://en.wikipedia.org/wiki/Engineering_tolerance" TargetMode="External"/><Relationship Id="rId10" Type="http://schemas.openxmlformats.org/officeDocument/2006/relationships/hyperlink" Target="http://en.wikipedia.org/wiki/Luder_bands" TargetMode="External"/><Relationship Id="rId4" Type="http://schemas.openxmlformats.org/officeDocument/2006/relationships/hyperlink" Target="http://en.wikipedia.org/wiki/Surface_finish" TargetMode="External"/><Relationship Id="rId9" Type="http://schemas.openxmlformats.org/officeDocument/2006/relationships/hyperlink" Target="http://en.wikipedia.org/w/index.php?title=Yield-point_phenomenon&amp;action=edit&amp;redlink=1" TargetMode="External"/></Relationships>
</file>

<file path=ppt/slides/_rels/slide182.xml.rels><?xml version="1.0" encoding="UTF-8" standalone="yes"?>
<Relationships xmlns="http://schemas.openxmlformats.org/package/2006/relationships"><Relationship Id="rId2" Type="http://schemas.openxmlformats.org/officeDocument/2006/relationships/hyperlink" Target="http://en.wikipedia.org/wiki/Extruding" TargetMode="Externa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hyperlink" Target="http://en.wikipedia.org/wiki/Friction" TargetMode="External"/><Relationship Id="rId2" Type="http://schemas.openxmlformats.org/officeDocument/2006/relationships/hyperlink" Target="http://en.wikipedia.org/wiki/Deformation_(engineering)" TargetMode="External"/><Relationship Id="rId1" Type="http://schemas.openxmlformats.org/officeDocument/2006/relationships/slideLayout" Target="../slideLayouts/slideLayout7.xml"/><Relationship Id="rId4" Type="http://schemas.openxmlformats.org/officeDocument/2006/relationships/hyperlink" Target="http://en.wikipedia.org/wiki/Machine_press" TargetMode="External"/></Relationships>
</file>

<file path=ppt/slides/_rels/slide18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hyperlink" Target="http://en.wikipedia.org/wiki/Knives" TargetMode="External"/><Relationship Id="rId2" Type="http://schemas.openxmlformats.org/officeDocument/2006/relationships/hyperlink" Target="http://en.wikipedia.org/wiki/Foil_(metal)" TargetMode="External"/><Relationship Id="rId1" Type="http://schemas.openxmlformats.org/officeDocument/2006/relationships/slideLayout" Target="../slideLayouts/slideLayout7.xml"/><Relationship Id="rId4" Type="http://schemas.openxmlformats.org/officeDocument/2006/relationships/hyperlink" Target="http://en.wikipedia.org/wiki/Aluminum_foil" TargetMode="External"/></Relationships>
</file>

<file path=ppt/slides/_rels/slide188.xml.rels><?xml version="1.0" encoding="UTF-8" standalone="yes"?>
<Relationships xmlns="http://schemas.openxmlformats.org/package/2006/relationships"><Relationship Id="rId3" Type="http://schemas.openxmlformats.org/officeDocument/2006/relationships/hyperlink" Target="http://en.wikipedia.org/wiki/Turbine" TargetMode="External"/><Relationship Id="rId2" Type="http://schemas.openxmlformats.org/officeDocument/2006/relationships/hyperlink" Target="http://en.wikipedia.org/wiki/Rocket" TargetMode="External"/><Relationship Id="rId1" Type="http://schemas.openxmlformats.org/officeDocument/2006/relationships/slideLayout" Target="../slideLayouts/slideLayout7.xml"/><Relationship Id="rId6" Type="http://schemas.openxmlformats.org/officeDocument/2006/relationships/hyperlink" Target="http://en.wikipedia.org/wiki/Pressure_vessel" TargetMode="External"/><Relationship Id="rId5" Type="http://schemas.openxmlformats.org/officeDocument/2006/relationships/hyperlink" Target="http://en.wikipedia.org/wiki/Pipe_(material)" TargetMode="External"/><Relationship Id="rId4" Type="http://schemas.openxmlformats.org/officeDocument/2006/relationships/hyperlink" Target="http://en.wikipedia.org/wiki/Airplane" TargetMode="External"/></Relationships>
</file>

<file path=ppt/slides/_rels/slide18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8" Type="http://schemas.openxmlformats.org/officeDocument/2006/relationships/hyperlink" Target="http://en.wikipedia.org/wiki/Railroad" TargetMode="External"/><Relationship Id="rId13" Type="http://schemas.openxmlformats.org/officeDocument/2006/relationships/hyperlink" Target="http://en.wikipedia.org/wiki/Paper" TargetMode="External"/><Relationship Id="rId3" Type="http://schemas.openxmlformats.org/officeDocument/2006/relationships/hyperlink" Target="http://en.wikipedia.org/wiki/Structural_shapes" TargetMode="External"/><Relationship Id="rId7" Type="http://schemas.openxmlformats.org/officeDocument/2006/relationships/hyperlink" Target="http://en.wikipedia.org/wiki/Angle_iron" TargetMode="External"/><Relationship Id="rId12" Type="http://schemas.openxmlformats.org/officeDocument/2006/relationships/hyperlink" Target="http://en.wikipedia.org/wiki/Plastic" TargetMode="External"/><Relationship Id="rId17" Type="http://schemas.openxmlformats.org/officeDocument/2006/relationships/hyperlink" Target="http://en.wikipedia.org/wiki/Architectural" TargetMode="External"/><Relationship Id="rId2" Type="http://schemas.openxmlformats.org/officeDocument/2006/relationships/hyperlink" Target="http://en.wikipedia.org/wiki/Metal_forming" TargetMode="External"/><Relationship Id="rId16" Type="http://schemas.openxmlformats.org/officeDocument/2006/relationships/hyperlink" Target="http://en.wikipedia.org/wiki/Roller_coaster" TargetMode="External"/><Relationship Id="rId1" Type="http://schemas.openxmlformats.org/officeDocument/2006/relationships/slideLayout" Target="../slideLayouts/slideLayout7.xml"/><Relationship Id="rId6" Type="http://schemas.openxmlformats.org/officeDocument/2006/relationships/hyperlink" Target="http://en.wikipedia.org/wiki/Plastic_deformation" TargetMode="External"/><Relationship Id="rId11" Type="http://schemas.openxmlformats.org/officeDocument/2006/relationships/hyperlink" Target="http://en.wikipedia.org/wiki/Metal" TargetMode="External"/><Relationship Id="rId5" Type="http://schemas.openxmlformats.org/officeDocument/2006/relationships/hyperlink" Target="http://en.wikipedia.org/wiki/Bending_(metalworking)" TargetMode="External"/><Relationship Id="rId15" Type="http://schemas.openxmlformats.org/officeDocument/2006/relationships/hyperlink" Target="http://en.wikipedia.org/wiki/Bridge" TargetMode="External"/><Relationship Id="rId10" Type="http://schemas.openxmlformats.org/officeDocument/2006/relationships/hyperlink" Target="http://en.wikipedia.org/wiki/Structural_steel" TargetMode="External"/><Relationship Id="rId4" Type="http://schemas.openxmlformats.org/officeDocument/2006/relationships/hyperlink" Target="http://en.wikipedia.org/wiki/Rolling_mill" TargetMode="External"/><Relationship Id="rId9" Type="http://schemas.openxmlformats.org/officeDocument/2006/relationships/hyperlink" Target="http://en.wikipedia.org/wiki/Rail_tracks" TargetMode="External"/><Relationship Id="rId14" Type="http://schemas.openxmlformats.org/officeDocument/2006/relationships/hyperlink" Target="http://en.wikipedia.org/wiki/Glass" TargetMode="External"/></Relationships>
</file>

<file path=ppt/slides/_rels/slide19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hyperlink" Target="http://www.custompartnet.com/wu/turning" TargetMode="Externa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hyperlink" Target="http://www.custompartnet.com/wu/turning" TargetMode="Externa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8" Type="http://schemas.openxmlformats.org/officeDocument/2006/relationships/control" Target="../activeX/activeX20.xml"/><Relationship Id="rId13" Type="http://schemas.openxmlformats.org/officeDocument/2006/relationships/image" Target="../media/image128.wmf"/><Relationship Id="rId18" Type="http://schemas.openxmlformats.org/officeDocument/2006/relationships/image" Target="../media/image133.wmf"/><Relationship Id="rId3" Type="http://schemas.openxmlformats.org/officeDocument/2006/relationships/control" Target="../activeX/activeX15.xml"/><Relationship Id="rId7" Type="http://schemas.openxmlformats.org/officeDocument/2006/relationships/control" Target="../activeX/activeX19.xml"/><Relationship Id="rId12" Type="http://schemas.openxmlformats.org/officeDocument/2006/relationships/image" Target="../media/image127.wmf"/><Relationship Id="rId17" Type="http://schemas.openxmlformats.org/officeDocument/2006/relationships/image" Target="../media/image132.wmf"/><Relationship Id="rId2" Type="http://schemas.openxmlformats.org/officeDocument/2006/relationships/control" Target="../activeX/activeX14.xml"/><Relationship Id="rId16" Type="http://schemas.openxmlformats.org/officeDocument/2006/relationships/image" Target="../media/image131.wmf"/><Relationship Id="rId1" Type="http://schemas.openxmlformats.org/officeDocument/2006/relationships/vmlDrawing" Target="../drawings/vmlDrawing2.vml"/><Relationship Id="rId6" Type="http://schemas.openxmlformats.org/officeDocument/2006/relationships/control" Target="../activeX/activeX18.xml"/><Relationship Id="rId11" Type="http://schemas.openxmlformats.org/officeDocument/2006/relationships/image" Target="../media/image126.wmf"/><Relationship Id="rId5" Type="http://schemas.openxmlformats.org/officeDocument/2006/relationships/control" Target="../activeX/activeX17.xml"/><Relationship Id="rId15" Type="http://schemas.openxmlformats.org/officeDocument/2006/relationships/image" Target="../media/image130.wmf"/><Relationship Id="rId10" Type="http://schemas.openxmlformats.org/officeDocument/2006/relationships/slideLayout" Target="../slideLayouts/slideLayout7.xml"/><Relationship Id="rId4" Type="http://schemas.openxmlformats.org/officeDocument/2006/relationships/control" Target="../activeX/activeX16.xml"/><Relationship Id="rId9" Type="http://schemas.openxmlformats.org/officeDocument/2006/relationships/control" Target="../activeX/activeX21.xml"/><Relationship Id="rId14" Type="http://schemas.openxmlformats.org/officeDocument/2006/relationships/image" Target="../media/image129.wmf"/></Relationships>
</file>

<file path=ppt/slides/_rels/slide20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hyperlink" Target="http://www.custompartnet.com/wu/turning" TargetMode="Externa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8" Type="http://schemas.openxmlformats.org/officeDocument/2006/relationships/control" Target="../activeX/activeX28.xml"/><Relationship Id="rId13" Type="http://schemas.openxmlformats.org/officeDocument/2006/relationships/image" Target="../media/image145.wmf"/><Relationship Id="rId18" Type="http://schemas.openxmlformats.org/officeDocument/2006/relationships/image" Target="../media/image150.wmf"/><Relationship Id="rId3" Type="http://schemas.openxmlformats.org/officeDocument/2006/relationships/control" Target="../activeX/activeX23.xml"/><Relationship Id="rId7" Type="http://schemas.openxmlformats.org/officeDocument/2006/relationships/control" Target="../activeX/activeX27.xml"/><Relationship Id="rId12" Type="http://schemas.openxmlformats.org/officeDocument/2006/relationships/image" Target="../media/image144.wmf"/><Relationship Id="rId17" Type="http://schemas.openxmlformats.org/officeDocument/2006/relationships/image" Target="../media/image149.wmf"/><Relationship Id="rId2" Type="http://schemas.openxmlformats.org/officeDocument/2006/relationships/control" Target="../activeX/activeX22.xml"/><Relationship Id="rId16" Type="http://schemas.openxmlformats.org/officeDocument/2006/relationships/image" Target="../media/image148.wmf"/><Relationship Id="rId1" Type="http://schemas.openxmlformats.org/officeDocument/2006/relationships/vmlDrawing" Target="../drawings/vmlDrawing3.vml"/><Relationship Id="rId6" Type="http://schemas.openxmlformats.org/officeDocument/2006/relationships/control" Target="../activeX/activeX26.xml"/><Relationship Id="rId11" Type="http://schemas.openxmlformats.org/officeDocument/2006/relationships/image" Target="../media/image143.wmf"/><Relationship Id="rId5" Type="http://schemas.openxmlformats.org/officeDocument/2006/relationships/control" Target="../activeX/activeX25.xml"/><Relationship Id="rId15" Type="http://schemas.openxmlformats.org/officeDocument/2006/relationships/image" Target="../media/image147.wmf"/><Relationship Id="rId10" Type="http://schemas.openxmlformats.org/officeDocument/2006/relationships/slideLayout" Target="../slideLayouts/slideLayout7.xml"/><Relationship Id="rId4" Type="http://schemas.openxmlformats.org/officeDocument/2006/relationships/control" Target="../activeX/activeX24.xml"/><Relationship Id="rId9" Type="http://schemas.openxmlformats.org/officeDocument/2006/relationships/control" Target="../activeX/activeX29.xml"/><Relationship Id="rId14" Type="http://schemas.openxmlformats.org/officeDocument/2006/relationships/image" Target="../media/image146.wmf"/></Relationships>
</file>

<file path=ppt/slides/_rels/slide209.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mmu.ic.polyu.edu.hk/handout/0102/0102.ht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Tungsten_carbide" TargetMode="External"/><Relationship Id="rId2" Type="http://schemas.openxmlformats.org/officeDocument/2006/relationships/hyperlink" Target="http://en.wikipedia.org/wiki/Tool_steel" TargetMode="External"/><Relationship Id="rId1" Type="http://schemas.openxmlformats.org/officeDocument/2006/relationships/slideLayout" Target="../slideLayouts/slideLayout2.xml"/><Relationship Id="rId6" Type="http://schemas.openxmlformats.org/officeDocument/2006/relationships/hyperlink" Target="http://en.wikipedia.org/wiki/Wikipedia:Citation_needed" TargetMode="External"/><Relationship Id="rId5" Type="http://schemas.openxmlformats.org/officeDocument/2006/relationships/hyperlink" Target="http://en.wikipedia.org/wiki/Manufactured_diamond" TargetMode="External"/><Relationship Id="rId4" Type="http://schemas.openxmlformats.org/officeDocument/2006/relationships/hyperlink" Target="http://en.wikipedia.org/wiki/Diamond"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Glass" TargetMode="External"/><Relationship Id="rId3" Type="http://schemas.openxmlformats.org/officeDocument/2006/relationships/hyperlink" Target="http://en.wikipedia.org/wiki/Cross_section_(geometry)" TargetMode="External"/><Relationship Id="rId7" Type="http://schemas.openxmlformats.org/officeDocument/2006/relationships/hyperlink" Target="http://en.wikipedia.org/wiki/Cold_working" TargetMode="External"/><Relationship Id="rId2" Type="http://schemas.openxmlformats.org/officeDocument/2006/relationships/hyperlink" Target="http://en.wikipedia.org/wiki/Metalworking" TargetMode="External"/><Relationship Id="rId1" Type="http://schemas.openxmlformats.org/officeDocument/2006/relationships/slideLayout" Target="../slideLayouts/slideLayout7.xml"/><Relationship Id="rId6" Type="http://schemas.openxmlformats.org/officeDocument/2006/relationships/hyperlink" Target="http://en.wikipedia.org/wiki/Extrusion" TargetMode="External"/><Relationship Id="rId5" Type="http://schemas.openxmlformats.org/officeDocument/2006/relationships/hyperlink" Target="http://en.wikipedia.org/wiki/Die_(manufacturing)" TargetMode="External"/><Relationship Id="rId4" Type="http://schemas.openxmlformats.org/officeDocument/2006/relationships/hyperlink" Target="http://en.wikipedia.org/wiki/Wire" TargetMode="External"/><Relationship Id="rId9" Type="http://schemas.openxmlformats.org/officeDocument/2006/relationships/hyperlink" Target="http://en.wikipedia.org/wiki/Optical_fibe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American_wire_gauge" TargetMode="External"/><Relationship Id="rId2" Type="http://schemas.openxmlformats.org/officeDocument/2006/relationships/hyperlink" Target="http://en.wikipedia.org/wiki/Swaging" TargetMode="External"/><Relationship Id="rId1" Type="http://schemas.openxmlformats.org/officeDocument/2006/relationships/slideLayout" Target="../slideLayouts/slideLayout7.xml"/><Relationship Id="rId4" Type="http://schemas.openxmlformats.org/officeDocument/2006/relationships/hyperlink" Target="http://en.wikipedia.org/wiki/Draw_pla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Hot_rolled" TargetMode="External"/><Relationship Id="rId2" Type="http://schemas.openxmlformats.org/officeDocument/2006/relationships/hyperlink" Target="http://en.wikipedia.org/wiki/Annealing_(metallurgy)"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Electrical_conductivity" TargetMode="External"/><Relationship Id="rId2" Type="http://schemas.openxmlformats.org/officeDocument/2006/relationships/hyperlink" Target="http://en.wikipedia.org/wiki/Ductility"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Oil" TargetMode="External"/><Relationship Id="rId2" Type="http://schemas.openxmlformats.org/officeDocument/2006/relationships/hyperlink" Target="http://en.wikipedia.org/wiki/Rolling_(metalworking)" TargetMode="External"/><Relationship Id="rId1" Type="http://schemas.openxmlformats.org/officeDocument/2006/relationships/slideLayout" Target="../slideLayouts/slideLayout7.xml"/><Relationship Id="rId4" Type="http://schemas.openxmlformats.org/officeDocument/2006/relationships/hyperlink" Target="http://en.wikipedia.org/wiki/Copper_(II)_sulfat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gdgrinder.com/ProductShowDetail_397.html" TargetMode="External"/><Relationship Id="rId7" Type="http://schemas.openxmlformats.org/officeDocument/2006/relationships/image" Target="../media/image32.jpeg"/><Relationship Id="rId2" Type="http://schemas.openxmlformats.org/officeDocument/2006/relationships/hyperlink" Target="http://www.gdgrinder.com/ProductShowDetail_398.html" TargetMode="External"/><Relationship Id="rId1" Type="http://schemas.openxmlformats.org/officeDocument/2006/relationships/slideLayout" Target="../slideLayouts/slideLayout2.xml"/><Relationship Id="rId6" Type="http://schemas.openxmlformats.org/officeDocument/2006/relationships/hyperlink" Target="http://www.gdgrinder.com/ProductShow_83.html" TargetMode="External"/><Relationship Id="rId5" Type="http://schemas.openxmlformats.org/officeDocument/2006/relationships/hyperlink" Target="http://www.gdgrinder.com/ProductShowDetail_369.html" TargetMode="External"/><Relationship Id="rId4" Type="http://schemas.openxmlformats.org/officeDocument/2006/relationships/hyperlink" Target="http://www.gdgrinder.com/ProductShowDetail_382.html"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gdgrinder.com/ProductShowDetail_399.html" TargetMode="External"/><Relationship Id="rId2" Type="http://schemas.openxmlformats.org/officeDocument/2006/relationships/hyperlink" Target="http://www.gdgrinder.com/ProductShowDetail_400.html"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gdgrinder.com/ProductShow_84.html" TargetMode="External"/><Relationship Id="rId4" Type="http://schemas.openxmlformats.org/officeDocument/2006/relationships/hyperlink" Target="http://www.gdgrinder.com/ProductShowDetail_396.html"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Plant_oil" TargetMode="External"/><Relationship Id="rId3" Type="http://schemas.openxmlformats.org/officeDocument/2006/relationships/hyperlink" Target="http://en.wikipedia.org/wiki/Lubrication" TargetMode="External"/><Relationship Id="rId7" Type="http://schemas.openxmlformats.org/officeDocument/2006/relationships/hyperlink" Target="http://en.wikipedia.org/wiki/Animal_fat" TargetMode="External"/><Relationship Id="rId2" Type="http://schemas.openxmlformats.org/officeDocument/2006/relationships/hyperlink" Target="http://en.wikipedia.org/wiki/Coolant" TargetMode="External"/><Relationship Id="rId1" Type="http://schemas.openxmlformats.org/officeDocument/2006/relationships/slideLayout" Target="../slideLayouts/slideLayout7.xml"/><Relationship Id="rId6" Type="http://schemas.openxmlformats.org/officeDocument/2006/relationships/hyperlink" Target="http://en.wikipedia.org/wiki/Emulsion" TargetMode="External"/><Relationship Id="rId5" Type="http://schemas.openxmlformats.org/officeDocument/2006/relationships/hyperlink" Target="http://en.wikipedia.org/wiki/Machining" TargetMode="External"/><Relationship Id="rId10" Type="http://schemas.openxmlformats.org/officeDocument/2006/relationships/hyperlink" Target="http://en.wikipedia.org/wiki/Brass" TargetMode="External"/><Relationship Id="rId4" Type="http://schemas.openxmlformats.org/officeDocument/2006/relationships/hyperlink" Target="http://en.wikipedia.org/wiki/Metalworking" TargetMode="External"/><Relationship Id="rId9" Type="http://schemas.openxmlformats.org/officeDocument/2006/relationships/hyperlink" Target="http://en.wikipedia.org/wiki/Cast_iron"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shcool_108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5" descr="http://www.t7leeh.com/mnwa/mnwa2.gif"/>
          <p:cNvPicPr>
            <a:picLocks noChangeAspect="1" noChangeArrowheads="1"/>
          </p:cNvPicPr>
          <p:nvPr/>
        </p:nvPicPr>
        <p:blipFill>
          <a:blip r:embed="rId3" r:link="rId4"/>
          <a:srcRect/>
          <a:stretch>
            <a:fillRect/>
          </a:stretch>
        </p:blipFill>
        <p:spPr bwMode="auto">
          <a:xfrm>
            <a:off x="2051050" y="1773238"/>
            <a:ext cx="5256213" cy="3095625"/>
          </a:xfrm>
          <a:prstGeom prst="rect">
            <a:avLst/>
          </a:prstGeom>
          <a:noFill/>
          <a:ln w="9525">
            <a:noFill/>
            <a:miter lim="800000"/>
            <a:headEnd/>
            <a:tailEnd/>
          </a:ln>
        </p:spPr>
      </p:pic>
      <p:pic>
        <p:nvPicPr>
          <p:cNvPr id="4" name="Picture 5" descr="http://www.t7leeh.com/mnwa/mnwa2.gif"/>
          <p:cNvPicPr>
            <a:picLocks noChangeAspect="1" noChangeArrowheads="1"/>
          </p:cNvPicPr>
          <p:nvPr/>
        </p:nvPicPr>
        <p:blipFill>
          <a:blip r:embed="rId3" r:link="rId4"/>
          <a:srcRect/>
          <a:stretch>
            <a:fillRect/>
          </a:stretch>
        </p:blipFill>
        <p:spPr bwMode="auto">
          <a:xfrm>
            <a:off x="2203450" y="1925638"/>
            <a:ext cx="5256213"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571480"/>
            <a:ext cx="8358246" cy="3416320"/>
          </a:xfrm>
          <a:prstGeom prst="rect">
            <a:avLst/>
          </a:prstGeom>
        </p:spPr>
        <p:txBody>
          <a:bodyPr wrap="square">
            <a:spAutoFit/>
          </a:bodyPr>
          <a:lstStyle/>
          <a:p>
            <a:pPr algn="l"/>
            <a:r>
              <a:rPr lang="en-US" sz="2400" dirty="0" smtClean="0"/>
              <a:t> 1- keep the work piece at a stable temperature (critical when        working to close </a:t>
            </a:r>
            <a:r>
              <a:rPr lang="en-US" sz="2400" dirty="0" smtClean="0">
                <a:hlinkClick r:id="rId2" tooltip="Tolerance (engineering)"/>
              </a:rPr>
              <a:t>tolerances</a:t>
            </a:r>
            <a:r>
              <a:rPr lang="en-US" sz="2400" dirty="0" smtClean="0"/>
              <a:t>). </a:t>
            </a:r>
          </a:p>
          <a:p>
            <a:pPr algn="l"/>
            <a:r>
              <a:rPr lang="en-US" sz="2400" dirty="0" smtClean="0"/>
              <a:t>2- Very warm is OK, but extremely hot or alternating hot-and-      cold are avoided.</a:t>
            </a:r>
          </a:p>
          <a:p>
            <a:pPr algn="l"/>
            <a:r>
              <a:rPr lang="en-US" sz="2400" dirty="0" smtClean="0"/>
              <a:t>3- maximize the life of the cutting tip by lubricating the                 working edge and reducing </a:t>
            </a:r>
            <a:r>
              <a:rPr lang="en-US" sz="2400" dirty="0" smtClean="0">
                <a:hlinkClick r:id="rId3" tooltip="Built up edge"/>
              </a:rPr>
              <a:t>tip welding</a:t>
            </a:r>
            <a:r>
              <a:rPr lang="en-US" sz="2400" dirty="0" smtClean="0"/>
              <a:t>.</a:t>
            </a:r>
          </a:p>
          <a:p>
            <a:pPr algn="l"/>
            <a:r>
              <a:rPr lang="en-US" sz="2400" dirty="0" smtClean="0"/>
              <a:t>4- Ensure safety for the people handling it (toxicity, bacteria,        fungi) and for the environment upon disposal.</a:t>
            </a:r>
          </a:p>
          <a:p>
            <a:pPr algn="l"/>
            <a:r>
              <a:rPr lang="en-US" sz="2400" dirty="0" smtClean="0"/>
              <a:t>      prevent rust on machine parts and cutters</a:t>
            </a:r>
            <a:r>
              <a:rPr lang="en-US" dirty="0" smtClean="0"/>
              <a:t>.</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285729"/>
            <a:ext cx="8143932" cy="1477328"/>
          </a:xfrm>
          <a:prstGeom prst="rect">
            <a:avLst/>
          </a:prstGeom>
        </p:spPr>
        <p:txBody>
          <a:bodyPr wrap="square">
            <a:spAutoFit/>
          </a:bodyPr>
          <a:lstStyle/>
          <a:p>
            <a:pPr algn="l"/>
            <a:r>
              <a:rPr lang="en-US" b="1" dirty="0" smtClean="0">
                <a:solidFill>
                  <a:srgbClr val="FF0000"/>
                </a:solidFill>
              </a:rPr>
              <a:t>Face Gear</a:t>
            </a:r>
            <a:r>
              <a:rPr lang="en-US" dirty="0" smtClean="0"/>
              <a:t>:</a:t>
            </a:r>
          </a:p>
          <a:p>
            <a:pPr algn="l"/>
            <a:r>
              <a:rPr lang="en-US" dirty="0" smtClean="0"/>
              <a:t>Face gears are a circular disc with a ring of teeth cut on one side. The gear teeth are tapered toward the center of the tooth. These gears typically mate with a spur gear.</a:t>
            </a:r>
          </a:p>
          <a:p>
            <a:r>
              <a:rPr lang="en-US" dirty="0" smtClean="0"/>
              <a:t> </a:t>
            </a:r>
            <a:endParaRPr lang="en-US" dirty="0"/>
          </a:p>
        </p:txBody>
      </p:sp>
      <p:pic>
        <p:nvPicPr>
          <p:cNvPr id="10242" name="Picture 2"/>
          <p:cNvPicPr>
            <a:picLocks noChangeAspect="1" noChangeArrowheads="1"/>
          </p:cNvPicPr>
          <p:nvPr/>
        </p:nvPicPr>
        <p:blipFill>
          <a:blip r:embed="rId2"/>
          <a:srcRect/>
          <a:stretch>
            <a:fillRect/>
          </a:stretch>
        </p:blipFill>
        <p:spPr bwMode="auto">
          <a:xfrm>
            <a:off x="2786050" y="3143248"/>
            <a:ext cx="3380012" cy="2750897"/>
          </a:xfrm>
          <a:prstGeom prst="rect">
            <a:avLst/>
          </a:prstGeom>
          <a:noFill/>
          <a:ln w="9525">
            <a:noFill/>
            <a:miter lim="800000"/>
            <a:headEnd/>
            <a:tailEnd/>
          </a:ln>
          <a:effectLst/>
        </p:spPr>
      </p:pic>
    </p:spTree>
    <p:extLst>
      <p:ext uri="{BB962C8B-B14F-4D97-AF65-F5344CB8AC3E}">
        <p14:creationId xmlns:p14="http://schemas.microsoft.com/office/powerpoint/2010/main" val="20658069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85728"/>
            <a:ext cx="8501122" cy="2862322"/>
          </a:xfrm>
          <a:prstGeom prst="rect">
            <a:avLst/>
          </a:prstGeom>
        </p:spPr>
        <p:txBody>
          <a:bodyPr wrap="square">
            <a:spAutoFit/>
          </a:bodyPr>
          <a:lstStyle/>
          <a:p>
            <a:pPr algn="l"/>
            <a:r>
              <a:rPr lang="en-US" b="1" dirty="0" smtClean="0">
                <a:solidFill>
                  <a:srgbClr val="FF0000"/>
                </a:solidFill>
              </a:rPr>
              <a:t>Worm Gear:</a:t>
            </a:r>
            <a:endParaRPr lang="en-US" dirty="0" smtClean="0">
              <a:solidFill>
                <a:srgbClr val="FF0000"/>
              </a:solidFill>
            </a:endParaRPr>
          </a:p>
          <a:p>
            <a:pPr algn="l"/>
            <a:r>
              <a:rPr lang="en-US" dirty="0" smtClean="0"/>
              <a:t>Worm gears teeth resembles ACME screw thread which mates with a helical gear, except that it is made to envelope the worm as seen along the worm's axis. Operation of worm gears is analogous to a screw. The relative motion between these gears is sliding rather than rolling. The uniform distribution of tooth pressures on these gears enables use of metals with inherently low coefficients of friction such as bronze wheel gears with hardened steel worm gears. These gears rely on full fluid film lubrication and require heavy oil compounded to enhance lubricity and film strength to prevent metal contact.</a:t>
            </a:r>
          </a:p>
          <a:p>
            <a:pPr algn="l"/>
            <a:r>
              <a:rPr lang="en-US" dirty="0" smtClean="0"/>
              <a:t> </a:t>
            </a:r>
            <a:endParaRPr lang="en-US" dirty="0"/>
          </a:p>
        </p:txBody>
      </p:sp>
      <p:pic>
        <p:nvPicPr>
          <p:cNvPr id="3" name="Picture 2"/>
          <p:cNvPicPr>
            <a:picLocks noChangeAspect="1" noChangeArrowheads="1"/>
          </p:cNvPicPr>
          <p:nvPr/>
        </p:nvPicPr>
        <p:blipFill>
          <a:blip r:embed="rId2"/>
          <a:srcRect/>
          <a:stretch>
            <a:fillRect/>
          </a:stretch>
        </p:blipFill>
        <p:spPr bwMode="auto">
          <a:xfrm>
            <a:off x="2928926" y="3857628"/>
            <a:ext cx="3458333" cy="2013059"/>
          </a:xfrm>
          <a:prstGeom prst="rect">
            <a:avLst/>
          </a:prstGeom>
          <a:noFill/>
          <a:ln w="9525">
            <a:noFill/>
            <a:miter lim="800000"/>
            <a:headEnd/>
            <a:tailEnd/>
          </a:ln>
          <a:effectLst/>
        </p:spPr>
      </p:pic>
    </p:spTree>
    <p:extLst>
      <p:ext uri="{BB962C8B-B14F-4D97-AF65-F5344CB8AC3E}">
        <p14:creationId xmlns:p14="http://schemas.microsoft.com/office/powerpoint/2010/main" val="35569494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286808" cy="1354217"/>
          </a:xfrm>
          <a:prstGeom prst="rect">
            <a:avLst/>
          </a:prstGeom>
        </p:spPr>
        <p:txBody>
          <a:bodyPr wrap="square">
            <a:spAutoFit/>
          </a:bodyPr>
          <a:lstStyle/>
          <a:p>
            <a:pPr algn="l"/>
            <a:r>
              <a:rPr lang="en-US" b="1" dirty="0" smtClean="0"/>
              <a:t>Double Enveloping Worm Gear:</a:t>
            </a:r>
            <a:endParaRPr lang="en-US" dirty="0" smtClean="0"/>
          </a:p>
          <a:p>
            <a:pPr algn="l"/>
            <a:r>
              <a:rPr lang="en-US" dirty="0" smtClean="0"/>
              <a:t>The double enveloping worm gear has a radial changing pitch diameter. This increases the number and amount of tooth shear area.</a:t>
            </a:r>
          </a:p>
          <a:p>
            <a:pPr algn="l"/>
            <a:r>
              <a:rPr lang="en-US" sz="2800" dirty="0" smtClean="0"/>
              <a:t> </a:t>
            </a:r>
            <a:endParaRPr lang="en-US" sz="2800" dirty="0"/>
          </a:p>
        </p:txBody>
      </p:sp>
      <p:pic>
        <p:nvPicPr>
          <p:cNvPr id="12290" name="Picture 2"/>
          <p:cNvPicPr>
            <a:picLocks noChangeAspect="1" noChangeArrowheads="1"/>
          </p:cNvPicPr>
          <p:nvPr/>
        </p:nvPicPr>
        <p:blipFill>
          <a:blip r:embed="rId2"/>
          <a:srcRect/>
          <a:stretch>
            <a:fillRect/>
          </a:stretch>
        </p:blipFill>
        <p:spPr bwMode="auto">
          <a:xfrm>
            <a:off x="1857356" y="3144721"/>
            <a:ext cx="4357718" cy="2497226"/>
          </a:xfrm>
          <a:prstGeom prst="rect">
            <a:avLst/>
          </a:prstGeom>
          <a:noFill/>
          <a:ln w="9525">
            <a:noFill/>
            <a:miter lim="800000"/>
            <a:headEnd/>
            <a:tailEnd/>
          </a:ln>
          <a:effectLst/>
        </p:spPr>
      </p:pic>
    </p:spTree>
    <p:extLst>
      <p:ext uri="{BB962C8B-B14F-4D97-AF65-F5344CB8AC3E}">
        <p14:creationId xmlns:p14="http://schemas.microsoft.com/office/powerpoint/2010/main" val="19358091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285728"/>
            <a:ext cx="8001056" cy="3016210"/>
          </a:xfrm>
          <a:prstGeom prst="rect">
            <a:avLst/>
          </a:prstGeom>
        </p:spPr>
        <p:txBody>
          <a:bodyPr wrap="square">
            <a:spAutoFit/>
          </a:bodyPr>
          <a:lstStyle/>
          <a:p>
            <a:pPr algn="l"/>
            <a:r>
              <a:rPr lang="en-US" b="1" dirty="0" smtClean="0"/>
              <a:t>Hypoid Gear:</a:t>
            </a:r>
            <a:endParaRPr lang="en-US" dirty="0" smtClean="0"/>
          </a:p>
          <a:p>
            <a:pPr algn="l"/>
            <a:r>
              <a:rPr lang="en-US" dirty="0" smtClean="0"/>
              <a:t>Hypoid gears are typically found within the differential (rear axle) of automobiles. The gear arrangement allows the translation of torque ninety degrees. Hypoid gears are similar to spiral bevel gears except that the shaft center lines do not intersect. Hypoid gears combine the rolling action and high tooth pressure of spiral bevels with the sliding action of worm gears. This combination and the all-steel construction of the drive and driven gear result in a gear set with special lubrication requirements, including oiliness and anti-weld additives to withstand the high tooth pressures and high rubbing speeds.</a:t>
            </a:r>
          </a:p>
          <a:p>
            <a:pPr algn="l"/>
            <a:r>
              <a:rPr lang="en-US" sz="2800" dirty="0" smtClean="0"/>
              <a:t> </a:t>
            </a:r>
            <a:endParaRPr lang="en-US" sz="2800" dirty="0"/>
          </a:p>
        </p:txBody>
      </p:sp>
      <p:pic>
        <p:nvPicPr>
          <p:cNvPr id="3" name="Picture 2"/>
          <p:cNvPicPr>
            <a:picLocks noChangeAspect="1" noChangeArrowheads="1"/>
          </p:cNvPicPr>
          <p:nvPr/>
        </p:nvPicPr>
        <p:blipFill>
          <a:blip r:embed="rId2"/>
          <a:srcRect/>
          <a:stretch>
            <a:fillRect/>
          </a:stretch>
        </p:blipFill>
        <p:spPr bwMode="auto">
          <a:xfrm>
            <a:off x="1571603" y="3151741"/>
            <a:ext cx="3500463" cy="2717142"/>
          </a:xfrm>
          <a:prstGeom prst="rect">
            <a:avLst/>
          </a:prstGeom>
          <a:noFill/>
          <a:ln w="9525">
            <a:noFill/>
            <a:miter lim="800000"/>
            <a:headEnd/>
            <a:tailEnd/>
          </a:ln>
          <a:effectLst/>
        </p:spPr>
      </p:pic>
    </p:spTree>
    <p:extLst>
      <p:ext uri="{BB962C8B-B14F-4D97-AF65-F5344CB8AC3E}">
        <p14:creationId xmlns:p14="http://schemas.microsoft.com/office/powerpoint/2010/main" val="440126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357166"/>
            <a:ext cx="8143932" cy="2308324"/>
          </a:xfrm>
          <a:prstGeom prst="rect">
            <a:avLst/>
          </a:prstGeom>
        </p:spPr>
        <p:txBody>
          <a:bodyPr wrap="square">
            <a:spAutoFit/>
          </a:bodyPr>
          <a:lstStyle/>
          <a:p>
            <a:pPr algn="l"/>
            <a:r>
              <a:rPr lang="en-US" b="1" dirty="0" smtClean="0"/>
              <a:t>Straight Bevel Gear:</a:t>
            </a:r>
            <a:endParaRPr lang="en-US" dirty="0" smtClean="0"/>
          </a:p>
          <a:p>
            <a:pPr algn="l"/>
            <a:r>
              <a:rPr lang="en-US" dirty="0" smtClean="0"/>
              <a:t>Straight bevel gears have tapered conical teeth which intersect the same tooth geometry. Bevel gears are used to transmit motion between shafts with intersecting center lines. The intersecting angle is normally 90 deg but may be as high as 180 deg. When the mating gears are equal in size and the shafts are positioned at 90 degrees to each other, they are referred to as miter gears. The teeth of bevel gears can also be cut in a curved manner to produce spiral bevel gears, which produce smoother and quieter operation than straight cut bevels</a:t>
            </a:r>
            <a:endParaRPr lang="en-US" dirty="0"/>
          </a:p>
        </p:txBody>
      </p:sp>
      <p:pic>
        <p:nvPicPr>
          <p:cNvPr id="3" name="Picture 2"/>
          <p:cNvPicPr>
            <a:picLocks noChangeAspect="1" noChangeArrowheads="1"/>
          </p:cNvPicPr>
          <p:nvPr/>
        </p:nvPicPr>
        <p:blipFill>
          <a:blip r:embed="rId2"/>
          <a:srcRect/>
          <a:stretch>
            <a:fillRect/>
          </a:stretch>
        </p:blipFill>
        <p:spPr bwMode="auto">
          <a:xfrm>
            <a:off x="2643174" y="3214686"/>
            <a:ext cx="3063102" cy="2676496"/>
          </a:xfrm>
          <a:prstGeom prst="rect">
            <a:avLst/>
          </a:prstGeom>
          <a:noFill/>
          <a:ln w="9525">
            <a:noFill/>
            <a:miter lim="800000"/>
            <a:headEnd/>
            <a:tailEnd/>
          </a:ln>
          <a:effectLst/>
        </p:spPr>
      </p:pic>
    </p:spTree>
    <p:extLst>
      <p:ext uri="{BB962C8B-B14F-4D97-AF65-F5344CB8AC3E}">
        <p14:creationId xmlns:p14="http://schemas.microsoft.com/office/powerpoint/2010/main" val="741472662"/>
      </p:ext>
    </p:extLst>
  </p:cSld>
  <p:clrMapOvr>
    <a:masterClrMapping/>
  </p:clrMapOvr>
  <p:transition>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85728"/>
            <a:ext cx="8572560" cy="1077218"/>
          </a:xfrm>
          <a:prstGeom prst="rect">
            <a:avLst/>
          </a:prstGeom>
        </p:spPr>
        <p:txBody>
          <a:bodyPr wrap="square">
            <a:spAutoFit/>
          </a:bodyPr>
          <a:lstStyle/>
          <a:p>
            <a:pPr algn="l"/>
            <a:r>
              <a:rPr lang="en-US" b="1" dirty="0" smtClean="0"/>
              <a:t>Bevel Gear: </a:t>
            </a:r>
            <a:endParaRPr lang="en-US" dirty="0" smtClean="0"/>
          </a:p>
          <a:p>
            <a:pPr algn="l"/>
            <a:r>
              <a:rPr lang="en-US" dirty="0" smtClean="0"/>
              <a:t>Spiral bevel gears have a helical angle spiral teeth. </a:t>
            </a:r>
          </a:p>
          <a:p>
            <a:pPr algn="l"/>
            <a:r>
              <a:rPr lang="en-US" sz="2800" dirty="0" smtClean="0"/>
              <a:t> </a:t>
            </a:r>
            <a:endParaRPr lang="en-US" sz="2800" dirty="0"/>
          </a:p>
        </p:txBody>
      </p:sp>
      <p:pic>
        <p:nvPicPr>
          <p:cNvPr id="15362" name="Picture 2"/>
          <p:cNvPicPr>
            <a:picLocks noChangeAspect="1" noChangeArrowheads="1"/>
          </p:cNvPicPr>
          <p:nvPr/>
        </p:nvPicPr>
        <p:blipFill>
          <a:blip r:embed="rId2"/>
          <a:srcRect/>
          <a:stretch>
            <a:fillRect/>
          </a:stretch>
        </p:blipFill>
        <p:spPr bwMode="auto">
          <a:xfrm>
            <a:off x="1867811" y="2035459"/>
            <a:ext cx="4704454" cy="4108185"/>
          </a:xfrm>
          <a:prstGeom prst="rect">
            <a:avLst/>
          </a:prstGeom>
          <a:noFill/>
          <a:ln w="9525">
            <a:noFill/>
            <a:miter lim="800000"/>
            <a:headEnd/>
            <a:tailEnd/>
          </a:ln>
          <a:effectLst/>
        </p:spPr>
      </p:pic>
    </p:spTree>
    <p:extLst>
      <p:ext uri="{BB962C8B-B14F-4D97-AF65-F5344CB8AC3E}">
        <p14:creationId xmlns:p14="http://schemas.microsoft.com/office/powerpoint/2010/main" val="35218539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357166"/>
            <a:ext cx="8001056" cy="923330"/>
          </a:xfrm>
          <a:prstGeom prst="rect">
            <a:avLst/>
          </a:prstGeom>
        </p:spPr>
        <p:txBody>
          <a:bodyPr wrap="square">
            <a:spAutoFit/>
          </a:bodyPr>
          <a:lstStyle/>
          <a:p>
            <a:pPr algn="l"/>
            <a:r>
              <a:rPr lang="en-US" b="1" dirty="0" smtClean="0"/>
              <a:t>Screw Gear (Crossed Helical Gear)</a:t>
            </a:r>
            <a:r>
              <a:rPr lang="en-US" dirty="0" smtClean="0"/>
              <a:t>:</a:t>
            </a:r>
            <a:br>
              <a:rPr lang="en-US" dirty="0" smtClean="0"/>
            </a:br>
            <a:r>
              <a:rPr lang="en-US" dirty="0" smtClean="0"/>
              <a:t>Screw gears are helical gears of opposite helix angle will mesh when their axes are crossed. </a:t>
            </a:r>
          </a:p>
        </p:txBody>
      </p:sp>
      <p:pic>
        <p:nvPicPr>
          <p:cNvPr id="3" name="Picture 2"/>
          <p:cNvPicPr>
            <a:picLocks noChangeAspect="1" noChangeArrowheads="1"/>
          </p:cNvPicPr>
          <p:nvPr/>
        </p:nvPicPr>
        <p:blipFill>
          <a:blip r:embed="rId2"/>
          <a:srcRect/>
          <a:stretch>
            <a:fillRect/>
          </a:stretch>
        </p:blipFill>
        <p:spPr bwMode="auto">
          <a:xfrm>
            <a:off x="2214546" y="2143116"/>
            <a:ext cx="4462418" cy="3124200"/>
          </a:xfrm>
          <a:prstGeom prst="rect">
            <a:avLst/>
          </a:prstGeom>
          <a:noFill/>
          <a:ln w="9525">
            <a:noFill/>
            <a:miter lim="800000"/>
            <a:headEnd/>
            <a:tailEnd/>
          </a:ln>
          <a:effectLst/>
        </p:spPr>
      </p:pic>
    </p:spTree>
    <p:extLst>
      <p:ext uri="{BB962C8B-B14F-4D97-AF65-F5344CB8AC3E}">
        <p14:creationId xmlns:p14="http://schemas.microsoft.com/office/powerpoint/2010/main" val="22033838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1000108"/>
            <a:ext cx="1254125" cy="369332"/>
          </a:xfrm>
          <a:prstGeom prst="rect">
            <a:avLst/>
          </a:prstGeom>
        </p:spPr>
        <p:txBody>
          <a:bodyPr wrap="none">
            <a:spAutoFit/>
          </a:bodyPr>
          <a:lstStyle/>
          <a:p>
            <a:r>
              <a:rPr lang="en-US" dirty="0" smtClean="0">
                <a:effectLst>
                  <a:outerShdw blurRad="38100" dist="38100" dir="2700000" algn="tl">
                    <a:srgbClr val="000000">
                      <a:alpha val="43137"/>
                    </a:srgbClr>
                  </a:outerShdw>
                  <a:reflection blurRad="12700" stA="48000" endA="300" endPos="55000" dir="5400000" sy="-90000" algn="bl" rotWithShape="0"/>
                </a:effectLst>
              </a:rPr>
              <a:t>Post-test :-</a:t>
            </a:r>
            <a:endParaRPr lang="ar-IQ" dirty="0"/>
          </a:p>
        </p:txBody>
      </p:sp>
      <p:sp>
        <p:nvSpPr>
          <p:cNvPr id="3" name="مستطيل 2"/>
          <p:cNvSpPr/>
          <p:nvPr/>
        </p:nvSpPr>
        <p:spPr>
          <a:xfrm>
            <a:off x="785786" y="1928802"/>
            <a:ext cx="7643866" cy="2862322"/>
          </a:xfrm>
          <a:prstGeom prst="rect">
            <a:avLst/>
          </a:prstGeom>
        </p:spPr>
        <p:txBody>
          <a:bodyPr wrap="square">
            <a:spAutoFit/>
          </a:bodyPr>
          <a:lstStyle/>
          <a:p>
            <a:pPr algn="l" rtl="0"/>
            <a:r>
              <a:rPr lang="en-US" dirty="0" smtClean="0"/>
              <a:t>1 - by-products of the process () is: -</a:t>
            </a:r>
            <a:br>
              <a:rPr lang="en-US" dirty="0" smtClean="0"/>
            </a:br>
            <a:r>
              <a:rPr lang="en-US" dirty="0" smtClean="0"/>
              <a:t>A - Reich.</a:t>
            </a:r>
            <a:br>
              <a:rPr lang="en-US" dirty="0" smtClean="0"/>
            </a:br>
            <a:r>
              <a:rPr lang="en-US" dirty="0" smtClean="0"/>
              <a:t>B - oxidation surfaces.</a:t>
            </a:r>
            <a:br>
              <a:rPr lang="en-US" dirty="0" smtClean="0"/>
            </a:br>
            <a:r>
              <a:rPr lang="en-US" dirty="0" smtClean="0"/>
              <a:t>C - Changes the structure of the metal.</a:t>
            </a:r>
            <a:br>
              <a:rPr lang="en-US" dirty="0" smtClean="0"/>
            </a:br>
            <a:r>
              <a:rPr lang="en-US" dirty="0" smtClean="0"/>
              <a:t>2 - dimensional measurements to Products process () are: -</a:t>
            </a:r>
            <a:br>
              <a:rPr lang="en-US" dirty="0" smtClean="0"/>
            </a:br>
            <a:r>
              <a:rPr lang="en-US" dirty="0" smtClean="0"/>
              <a:t>A - final.</a:t>
            </a:r>
            <a:br>
              <a:rPr lang="en-US" dirty="0" smtClean="0"/>
            </a:br>
            <a:r>
              <a:rPr lang="en-US" dirty="0" smtClean="0"/>
              <a:t>B - is infinite.</a:t>
            </a:r>
            <a:br>
              <a:rPr lang="en-US" dirty="0" smtClean="0"/>
            </a:br>
            <a:r>
              <a:rPr lang="en-US" dirty="0" smtClean="0"/>
              <a:t>3 - called the operating tools used in the process (): -</a:t>
            </a:r>
            <a:br>
              <a:rPr lang="en-US" dirty="0" smtClean="0"/>
            </a:br>
            <a:r>
              <a:rPr lang="en-US" dirty="0" smtClean="0"/>
              <a:t>A - cutting tools.</a:t>
            </a:r>
            <a:br>
              <a:rPr lang="en-US" dirty="0" smtClean="0"/>
            </a:br>
            <a:r>
              <a:rPr lang="en-US" dirty="0" smtClean="0"/>
              <a:t>B - the formation of molds.</a:t>
            </a:r>
          </a:p>
        </p:txBody>
      </p:sp>
      <p:sp>
        <p:nvSpPr>
          <p:cNvPr id="4" name="مستطيل 3"/>
          <p:cNvSpPr/>
          <p:nvPr/>
        </p:nvSpPr>
        <p:spPr>
          <a:xfrm>
            <a:off x="857224" y="1428736"/>
            <a:ext cx="7786742" cy="461665"/>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Tree>
    <p:extLst>
      <p:ext uri="{BB962C8B-B14F-4D97-AF65-F5344CB8AC3E}">
        <p14:creationId xmlns:p14="http://schemas.microsoft.com/office/powerpoint/2010/main" val="35708117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2428868"/>
            <a:ext cx="7358114" cy="923330"/>
          </a:xfrm>
          <a:prstGeom prst="rect">
            <a:avLst/>
          </a:prstGeom>
        </p:spPr>
        <p:txBody>
          <a:bodyPr wrap="square">
            <a:spAutoFit/>
          </a:bodyPr>
          <a:lstStyle/>
          <a:p>
            <a:pPr algn="l"/>
            <a:r>
              <a:rPr lang="en-US" dirty="0" smtClean="0"/>
              <a:t>student will be after the completion of the study the module able to: -</a:t>
            </a:r>
            <a:br>
              <a:rPr lang="en-US" dirty="0" smtClean="0"/>
            </a:br>
            <a:r>
              <a:rPr lang="en-US" dirty="0" smtClean="0"/>
              <a:t>A - recognize the gears process  </a:t>
            </a:r>
          </a:p>
          <a:p>
            <a:pPr algn="l"/>
            <a:r>
              <a:rPr lang="en-US" dirty="0" smtClean="0"/>
              <a:t>C - chip resulting from the cutting process and its determinants</a:t>
            </a:r>
            <a:endParaRPr lang="ar-IQ" dirty="0"/>
          </a:p>
        </p:txBody>
      </p:sp>
      <p:sp>
        <p:nvSpPr>
          <p:cNvPr id="3" name="مستطيل 2"/>
          <p:cNvSpPr/>
          <p:nvPr/>
        </p:nvSpPr>
        <p:spPr>
          <a:xfrm>
            <a:off x="1071538" y="2071678"/>
            <a:ext cx="1562607" cy="369332"/>
          </a:xfrm>
          <a:prstGeom prst="rect">
            <a:avLst/>
          </a:prstGeom>
        </p:spPr>
        <p:txBody>
          <a:bodyPr wrap="none">
            <a:spAutoFit/>
          </a:bodyPr>
          <a:lstStyle/>
          <a:p>
            <a:pPr algn="l"/>
            <a:r>
              <a:rPr lang="en-US" dirty="0" smtClean="0">
                <a:solidFill>
                  <a:srgbClr val="FF0000"/>
                </a:solidFill>
              </a:rPr>
              <a:t>D- Objectives:-</a:t>
            </a:r>
            <a:endParaRPr lang="ar-IQ" dirty="0">
              <a:solidFill>
                <a:srgbClr val="FF0000"/>
              </a:solidFill>
            </a:endParaRPr>
          </a:p>
        </p:txBody>
      </p:sp>
    </p:spTree>
    <p:extLst>
      <p:ext uri="{BB962C8B-B14F-4D97-AF65-F5344CB8AC3E}">
        <p14:creationId xmlns:p14="http://schemas.microsoft.com/office/powerpoint/2010/main" val="27177957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714356"/>
            <a:ext cx="1652953" cy="369332"/>
          </a:xfrm>
          <a:prstGeom prst="rect">
            <a:avLst/>
          </a:prstGeom>
        </p:spPr>
        <p:txBody>
          <a:bodyPr wrap="none">
            <a:spAutoFit/>
          </a:bodyPr>
          <a:lstStyle/>
          <a:p>
            <a:pPr algn="l"/>
            <a:r>
              <a:rPr lang="ar-SA" dirty="0" smtClean="0">
                <a:solidFill>
                  <a:srgbClr val="FF0000"/>
                </a:solidFill>
              </a:rPr>
              <a:t>-: </a:t>
            </a:r>
            <a:r>
              <a:rPr lang="en-US" dirty="0" smtClean="0">
                <a:solidFill>
                  <a:srgbClr val="FF0000"/>
                </a:solidFill>
              </a:rPr>
              <a:t>2- pre-testing</a:t>
            </a:r>
            <a:endParaRPr lang="ar-IQ" dirty="0">
              <a:solidFill>
                <a:srgbClr val="FF0000"/>
              </a:solidFill>
            </a:endParaRPr>
          </a:p>
        </p:txBody>
      </p:sp>
      <p:sp>
        <p:nvSpPr>
          <p:cNvPr id="3" name="مستطيل 2"/>
          <p:cNvSpPr/>
          <p:nvPr/>
        </p:nvSpPr>
        <p:spPr>
          <a:xfrm>
            <a:off x="1000100" y="1071546"/>
            <a:ext cx="6715172" cy="646331"/>
          </a:xfrm>
          <a:prstGeom prst="rect">
            <a:avLst/>
          </a:prstGeom>
        </p:spPr>
        <p:txBody>
          <a:bodyPr wrap="square">
            <a:spAutoFit/>
          </a:bodyPr>
          <a:lstStyle/>
          <a:p>
            <a:pPr algn="l"/>
            <a:r>
              <a:rPr lang="en-US" dirty="0" smtClean="0"/>
              <a:t>Circle the letter preceding the correct answer for each of the following</a:t>
            </a:r>
            <a:endParaRPr lang="ar-IQ" dirty="0"/>
          </a:p>
        </p:txBody>
      </p:sp>
      <p:sp>
        <p:nvSpPr>
          <p:cNvPr id="4" name="مستطيل 3"/>
          <p:cNvSpPr/>
          <p:nvPr/>
        </p:nvSpPr>
        <p:spPr>
          <a:xfrm>
            <a:off x="1071538" y="1714488"/>
            <a:ext cx="6786610" cy="2862322"/>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1 - The process (Cutting ) from operations: -</a:t>
            </a:r>
            <a:r>
              <a:rPr lang="en-US" dirty="0" smtClean="0"/>
              <a:t/>
            </a:r>
            <a:br>
              <a:rPr lang="en-US" dirty="0" smtClean="0"/>
            </a:br>
            <a:r>
              <a:rPr lang="en-US" dirty="0" smtClean="0"/>
              <a:t>A - driver.</a:t>
            </a:r>
            <a:br>
              <a:rPr lang="en-US" dirty="0" smtClean="0"/>
            </a:br>
            <a:r>
              <a:rPr lang="en-US" dirty="0" smtClean="0"/>
              <a:t>B - formation.</a:t>
            </a:r>
            <a:br>
              <a:rPr lang="en-US" dirty="0" smtClean="0"/>
            </a:br>
            <a:r>
              <a:rPr lang="en-US" dirty="0" smtClean="0">
                <a:effectLst>
                  <a:outerShdw blurRad="38100" dist="38100" dir="2700000" algn="tl">
                    <a:srgbClr val="000000">
                      <a:alpha val="43137"/>
                    </a:srgbClr>
                  </a:outerShdw>
                </a:effectLst>
              </a:rPr>
              <a:t>2 - after a process (cutting ) gets in the product: -</a:t>
            </a:r>
            <a:br>
              <a:rPr lang="en-US" dirty="0" smtClean="0">
                <a:effectLst>
                  <a:outerShdw blurRad="38100" dist="38100" dir="2700000" algn="tl">
                    <a:srgbClr val="000000">
                      <a:alpha val="43137"/>
                    </a:srgbClr>
                  </a:outerShdw>
                </a:effectLst>
              </a:rPr>
            </a:br>
            <a:r>
              <a:rPr lang="en-US" dirty="0" smtClean="0"/>
              <a:t>A - decrease in size.</a:t>
            </a:r>
            <a:br>
              <a:rPr lang="en-US" dirty="0" smtClean="0"/>
            </a:br>
            <a:r>
              <a:rPr lang="en-US" dirty="0" smtClean="0"/>
              <a:t>B - Increase the volume.</a:t>
            </a:r>
            <a:br>
              <a:rPr lang="en-US" dirty="0" smtClean="0"/>
            </a:br>
            <a:r>
              <a:rPr lang="en-US" dirty="0" smtClean="0"/>
              <a:t>C - conservative on the size.</a:t>
            </a:r>
            <a:br>
              <a:rPr lang="en-US" dirty="0" smtClean="0"/>
            </a:br>
            <a:r>
              <a:rPr lang="en-US" dirty="0" smtClean="0">
                <a:effectLst>
                  <a:outerShdw blurRad="38100" dist="38100" dir="2700000" algn="tl">
                    <a:srgbClr val="000000">
                      <a:alpha val="43137"/>
                    </a:srgbClr>
                  </a:outerShdw>
                </a:effectLst>
              </a:rPr>
              <a:t>3 - the most important side effect of the process (cutting ) are: -</a:t>
            </a:r>
            <a:r>
              <a:rPr lang="en-US" dirty="0" smtClean="0"/>
              <a:t/>
            </a:r>
            <a:br>
              <a:rPr lang="en-US" dirty="0" smtClean="0"/>
            </a:br>
            <a:r>
              <a:rPr lang="en-US" dirty="0" smtClean="0"/>
              <a:t>A - improve the mechanical properties of busy.</a:t>
            </a:r>
            <a:br>
              <a:rPr lang="en-US" dirty="0" smtClean="0"/>
            </a:br>
            <a:r>
              <a:rPr lang="en-US" dirty="0" smtClean="0"/>
              <a:t>B - Increasing the hardness of the surface is busy</a:t>
            </a:r>
            <a:endParaRPr lang="ar-IQ" dirty="0"/>
          </a:p>
        </p:txBody>
      </p:sp>
    </p:spTree>
    <p:extLst>
      <p:ext uri="{BB962C8B-B14F-4D97-AF65-F5344CB8AC3E}">
        <p14:creationId xmlns:p14="http://schemas.microsoft.com/office/powerpoint/2010/main" val="500546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2976" y="357166"/>
            <a:ext cx="7048542" cy="5991260"/>
          </a:xfrm>
          <a:prstGeom prst="rect">
            <a:avLst/>
          </a:prstGeom>
          <a:noFill/>
          <a:ln w="9525">
            <a:noFill/>
            <a:miter lim="800000"/>
            <a:headEnd/>
            <a:tailEnd/>
          </a:ln>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14678" y="3244334"/>
            <a:ext cx="2786081" cy="461665"/>
          </a:xfrm>
          <a:prstGeom prst="rect">
            <a:avLst/>
          </a:prstGeom>
        </p:spPr>
        <p:txBody>
          <a:bodyPr wrap="square">
            <a:spAutoFit/>
          </a:bodyPr>
          <a:lstStyle/>
          <a:p>
            <a:pPr algn="ctr"/>
            <a:r>
              <a:rPr lang="en-US" sz="2400" b="1" dirty="0" smtClean="0">
                <a:solidFill>
                  <a:srgbClr val="FF0000"/>
                </a:solidFill>
                <a:effectLst>
                  <a:outerShdw blurRad="38100" dist="38100" dir="2700000" algn="tl">
                    <a:srgbClr val="000000">
                      <a:alpha val="43137"/>
                    </a:srgbClr>
                  </a:outerShdw>
                </a:effectLst>
              </a:rPr>
              <a:t>3- </a:t>
            </a:r>
            <a:r>
              <a:rPr lang="en-US" sz="2400" dirty="0" smtClean="0">
                <a:solidFill>
                  <a:srgbClr val="FF0000"/>
                </a:solidFill>
                <a:effectLst>
                  <a:outerShdw blurRad="38100" dist="38100" dir="2700000" algn="tl">
                    <a:srgbClr val="000000">
                      <a:alpha val="43137"/>
                    </a:srgbClr>
                  </a:outerShdw>
                </a:effectLst>
              </a:rPr>
              <a:t>Display module</a:t>
            </a:r>
            <a:endParaRPr lang="ar-IQ"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55209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357166"/>
            <a:ext cx="8286808" cy="4801314"/>
          </a:xfrm>
          <a:prstGeom prst="rect">
            <a:avLst/>
          </a:prstGeom>
        </p:spPr>
        <p:txBody>
          <a:bodyPr wrap="square">
            <a:spAutoFit/>
          </a:bodyPr>
          <a:lstStyle/>
          <a:p>
            <a:pPr algn="l"/>
            <a:r>
              <a:rPr lang="en-US" b="1" dirty="0" smtClean="0"/>
              <a:t>Extrusion</a:t>
            </a:r>
            <a:r>
              <a:rPr lang="en-US" dirty="0" smtClean="0"/>
              <a:t> is a process used to create objects of a fixed </a:t>
            </a:r>
            <a:r>
              <a:rPr lang="en-US" dirty="0" smtClean="0">
                <a:hlinkClick r:id="rId2" tooltip="Cross section (geometry)"/>
              </a:rPr>
              <a:t>cross-sectional</a:t>
            </a:r>
            <a:r>
              <a:rPr lang="en-US" dirty="0" smtClean="0"/>
              <a:t> profile. A material is pushed or drawn through a </a:t>
            </a:r>
            <a:r>
              <a:rPr lang="en-US" dirty="0" smtClean="0">
                <a:hlinkClick r:id="rId3" tooltip="Die (manufacturing)"/>
              </a:rPr>
              <a:t>die</a:t>
            </a:r>
            <a:r>
              <a:rPr lang="en-US" dirty="0" smtClean="0"/>
              <a:t> of the desired cross-section. The two main advantages of this process over other manufacturing processes are its ability to create very complex cross-sections and work materials that are brittle, because the material only encounters </a:t>
            </a:r>
            <a:r>
              <a:rPr lang="en-US" dirty="0" smtClean="0">
                <a:hlinkClick r:id="rId4" tooltip="Compressive stress"/>
              </a:rPr>
              <a:t>compressive</a:t>
            </a:r>
            <a:r>
              <a:rPr lang="en-US" dirty="0" smtClean="0"/>
              <a:t> and </a:t>
            </a:r>
            <a:r>
              <a:rPr lang="en-US" dirty="0" smtClean="0">
                <a:hlinkClick r:id="rId5" tooltip="Shear stress"/>
              </a:rPr>
              <a:t>shear</a:t>
            </a:r>
            <a:r>
              <a:rPr lang="en-US" dirty="0" smtClean="0"/>
              <a:t> stresses. It also forms finished parts with an excellent surface finish.  </a:t>
            </a:r>
          </a:p>
          <a:p>
            <a:pPr algn="l"/>
            <a:r>
              <a:rPr lang="en-US" dirty="0" smtClean="0"/>
              <a:t>Extrusion may be continuous (theoretically producing indefinitely long material) or semi-continuous (producing many pieces). The extrusion process can be done with the material hot or cold.</a:t>
            </a:r>
          </a:p>
          <a:p>
            <a:pPr algn="l"/>
            <a:r>
              <a:rPr lang="en-US" dirty="0" smtClean="0"/>
              <a:t>Commonly extruded materials include </a:t>
            </a:r>
            <a:r>
              <a:rPr lang="en-US" dirty="0" smtClean="0">
                <a:hlinkClick r:id="rId6" tooltip="Metal"/>
              </a:rPr>
              <a:t>metals</a:t>
            </a:r>
            <a:r>
              <a:rPr lang="en-US" dirty="0" smtClean="0"/>
              <a:t>, </a:t>
            </a:r>
            <a:r>
              <a:rPr lang="en-US" dirty="0" smtClean="0">
                <a:hlinkClick r:id="rId7" tooltip="Polymer"/>
              </a:rPr>
              <a:t>polymers</a:t>
            </a:r>
            <a:r>
              <a:rPr lang="en-US" dirty="0" smtClean="0"/>
              <a:t>, </a:t>
            </a:r>
            <a:r>
              <a:rPr lang="en-US" dirty="0" smtClean="0">
                <a:hlinkClick r:id="rId8" tooltip="Ceramic"/>
              </a:rPr>
              <a:t>ceramics</a:t>
            </a:r>
            <a:r>
              <a:rPr lang="en-US" dirty="0" smtClean="0"/>
              <a:t>, </a:t>
            </a:r>
            <a:r>
              <a:rPr lang="en-US" dirty="0" smtClean="0">
                <a:hlinkClick r:id="rId9" tooltip="Concrete"/>
              </a:rPr>
              <a:t>concrete</a:t>
            </a:r>
            <a:r>
              <a:rPr lang="en-US" dirty="0" smtClean="0"/>
              <a:t> and foodstuffs.</a:t>
            </a:r>
          </a:p>
          <a:p>
            <a:pPr algn="l"/>
            <a:r>
              <a:rPr lang="en-US" dirty="0" smtClean="0"/>
              <a:t>Hollow cavities within extruded material cannot be produced using a simple flat extrusion die, because there would be no way to support the center barrier of the die. Instead, the die assumes the shape of a block with depth, beginning first with a shape profile that supports the center section. The die shape then internally changes along its length into the final shape, with the suspended center pieces supported from the back of the die.</a:t>
            </a:r>
            <a:endParaRPr lang="en-US" dirty="0"/>
          </a:p>
        </p:txBody>
      </p:sp>
    </p:spTree>
    <p:extLst>
      <p:ext uri="{BB962C8B-B14F-4D97-AF65-F5344CB8AC3E}">
        <p14:creationId xmlns:p14="http://schemas.microsoft.com/office/powerpoint/2010/main" val="5522408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34" y="622892"/>
            <a:ext cx="7546110" cy="3734802"/>
          </a:xfrm>
          <a:prstGeom prst="rect">
            <a:avLst/>
          </a:prstGeom>
          <a:noFill/>
          <a:ln w="9525">
            <a:noFill/>
            <a:miter lim="800000"/>
            <a:headEnd/>
            <a:tailEnd/>
          </a:ln>
          <a:effectLst/>
        </p:spPr>
      </p:pic>
      <p:sp>
        <p:nvSpPr>
          <p:cNvPr id="3" name="مستطيل 2"/>
          <p:cNvSpPr/>
          <p:nvPr/>
        </p:nvSpPr>
        <p:spPr>
          <a:xfrm>
            <a:off x="2214546" y="4500570"/>
            <a:ext cx="4572000" cy="923330"/>
          </a:xfrm>
          <a:prstGeom prst="rect">
            <a:avLst/>
          </a:prstGeom>
        </p:spPr>
        <p:txBody>
          <a:bodyPr>
            <a:spAutoFit/>
          </a:bodyPr>
          <a:lstStyle/>
          <a:p>
            <a:pPr algn="ctr"/>
            <a:r>
              <a:rPr lang="en-US" dirty="0" smtClean="0">
                <a:effectLst>
                  <a:outerShdw blurRad="38100" dist="38100" dir="2700000" algn="tl">
                    <a:srgbClr val="000000">
                      <a:alpha val="43137"/>
                    </a:srgbClr>
                  </a:outerShdw>
                </a:effectLst>
              </a:rPr>
              <a:t>Extruded aluminum with several hollow cavities; slots allow bars to be joined with special connectors.</a:t>
            </a:r>
            <a:endParaRPr lang="ar-IQ"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94583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357166"/>
            <a:ext cx="904798" cy="369332"/>
          </a:xfrm>
          <a:prstGeom prst="rect">
            <a:avLst/>
          </a:prstGeom>
        </p:spPr>
        <p:txBody>
          <a:bodyPr wrap="none">
            <a:spAutoFit/>
          </a:bodyPr>
          <a:lstStyle/>
          <a:p>
            <a:r>
              <a:rPr lang="en-US" b="1" dirty="0" smtClean="0"/>
              <a:t>Process</a:t>
            </a:r>
            <a:endParaRPr lang="en-US" b="1" dirty="0"/>
          </a:p>
        </p:txBody>
      </p:sp>
      <p:sp>
        <p:nvSpPr>
          <p:cNvPr id="3" name="مستطيل 2"/>
          <p:cNvSpPr/>
          <p:nvPr/>
        </p:nvSpPr>
        <p:spPr>
          <a:xfrm>
            <a:off x="500034" y="857232"/>
            <a:ext cx="8143932" cy="2308324"/>
          </a:xfrm>
          <a:prstGeom prst="rect">
            <a:avLst/>
          </a:prstGeom>
        </p:spPr>
        <p:txBody>
          <a:bodyPr wrap="square">
            <a:spAutoFit/>
          </a:bodyPr>
          <a:lstStyle/>
          <a:p>
            <a:pPr algn="l"/>
            <a:r>
              <a:rPr lang="en-US" dirty="0" smtClean="0"/>
              <a:t>The process begins by heating the stock material (for hot or warm extrusion). It is then loaded into the container in the press. A dummy block is placed behind it where the ram then presses on the material to push it out of the die. Afterward the extrusion is stretched in order to straighten it. If better properties are required then it may be </a:t>
            </a:r>
            <a:r>
              <a:rPr lang="en-US" dirty="0" smtClean="0">
                <a:hlinkClick r:id="rId2" tooltip="Heat treat"/>
              </a:rPr>
              <a:t>heat treated</a:t>
            </a:r>
            <a:r>
              <a:rPr lang="en-US" dirty="0" smtClean="0"/>
              <a:t> or </a:t>
            </a:r>
            <a:r>
              <a:rPr lang="en-US" dirty="0" smtClean="0">
                <a:hlinkClick r:id="rId3" tooltip="Cold work"/>
              </a:rPr>
              <a:t>cold worked</a:t>
            </a:r>
            <a:r>
              <a:rPr lang="en-US" dirty="0" smtClean="0"/>
              <a:t>. </a:t>
            </a:r>
          </a:p>
          <a:p>
            <a:pPr algn="l"/>
            <a:r>
              <a:rPr lang="en-US" dirty="0" smtClean="0"/>
              <a:t>The extrusion ratio is defined as the starting cross-sectional area divided by the cross-sectional area of the final extrusion. One of the main advantages of the extrusion process is that this ratio can be very large while still producing quality parts.</a:t>
            </a:r>
            <a:endParaRPr lang="en-US" dirty="0"/>
          </a:p>
        </p:txBody>
      </p:sp>
    </p:spTree>
    <p:extLst>
      <p:ext uri="{BB962C8B-B14F-4D97-AF65-F5344CB8AC3E}">
        <p14:creationId xmlns:p14="http://schemas.microsoft.com/office/powerpoint/2010/main" val="4938358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214290"/>
            <a:ext cx="1484316" cy="369332"/>
          </a:xfrm>
          <a:prstGeom prst="rect">
            <a:avLst/>
          </a:prstGeom>
        </p:spPr>
        <p:txBody>
          <a:bodyPr wrap="none">
            <a:spAutoFit/>
          </a:bodyPr>
          <a:lstStyle/>
          <a:p>
            <a:r>
              <a:rPr lang="en-US" b="1" dirty="0" smtClean="0"/>
              <a:t>Hot extrusion</a:t>
            </a:r>
            <a:endParaRPr lang="en-US" b="1" dirty="0"/>
          </a:p>
        </p:txBody>
      </p:sp>
      <p:sp>
        <p:nvSpPr>
          <p:cNvPr id="3" name="مستطيل 2"/>
          <p:cNvSpPr/>
          <p:nvPr/>
        </p:nvSpPr>
        <p:spPr>
          <a:xfrm>
            <a:off x="428596" y="714356"/>
            <a:ext cx="8072494" cy="2308324"/>
          </a:xfrm>
          <a:prstGeom prst="rect">
            <a:avLst/>
          </a:prstGeom>
        </p:spPr>
        <p:txBody>
          <a:bodyPr wrap="square">
            <a:spAutoFit/>
          </a:bodyPr>
          <a:lstStyle/>
          <a:p>
            <a:pPr algn="l"/>
            <a:r>
              <a:rPr lang="en-US" dirty="0" smtClean="0"/>
              <a:t>Hot extrusion is a </a:t>
            </a:r>
            <a:r>
              <a:rPr lang="en-US" dirty="0" smtClean="0">
                <a:hlinkClick r:id="rId2" tooltip="Hot working"/>
              </a:rPr>
              <a:t>hot working</a:t>
            </a:r>
            <a:r>
              <a:rPr lang="en-US" dirty="0" smtClean="0"/>
              <a:t> process, which means it is done above the material's </a:t>
            </a:r>
            <a:r>
              <a:rPr lang="en-US" dirty="0" err="1" smtClean="0">
                <a:hlinkClick r:id="rId3" tooltip="Recrystallization"/>
              </a:rPr>
              <a:t>recrystallization</a:t>
            </a:r>
            <a:r>
              <a:rPr lang="en-US" dirty="0" smtClean="0"/>
              <a:t> temperature to keep the material from </a:t>
            </a:r>
            <a:r>
              <a:rPr lang="en-US" dirty="0" smtClean="0">
                <a:hlinkClick r:id="rId4" tooltip="Work hardening"/>
              </a:rPr>
              <a:t>work hardening</a:t>
            </a:r>
            <a:r>
              <a:rPr lang="en-US" dirty="0" smtClean="0"/>
              <a:t> and to make it easier to push the material through the die. Most hot extrusions are done on horizontal hydraulic presses that range from 230 to 11,000 metric tons (250 to 12,000 short tons). Pressures range from 30 to 700 Map. (4,400 to 100,000 psi), therefore lubrication is required, which can be oil or graphite for lower temperature extrusions, or glass powder for higher temperature extrusions. The biggest disadvantage of this process is its cost for machinery and its upkeep. </a:t>
            </a:r>
            <a:endParaRPr lang="ar-IQ" dirty="0"/>
          </a:p>
        </p:txBody>
      </p:sp>
    </p:spTree>
    <p:extLst>
      <p:ext uri="{BB962C8B-B14F-4D97-AF65-F5344CB8AC3E}">
        <p14:creationId xmlns:p14="http://schemas.microsoft.com/office/powerpoint/2010/main" val="11746062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2982941" y="255964"/>
            <a:ext cx="3446447" cy="5887680"/>
          </a:xfrm>
          <a:prstGeom prst="rect">
            <a:avLst/>
          </a:prstGeom>
          <a:noFill/>
          <a:ln w="9525">
            <a:noFill/>
            <a:miter lim="800000"/>
            <a:headEnd/>
            <a:tailEnd/>
          </a:ln>
          <a:effectLst/>
        </p:spPr>
      </p:pic>
    </p:spTree>
    <p:extLst>
      <p:ext uri="{BB962C8B-B14F-4D97-AF65-F5344CB8AC3E}">
        <p14:creationId xmlns:p14="http://schemas.microsoft.com/office/powerpoint/2010/main" val="40528884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428596" y="1714488"/>
          <a:ext cx="8286808" cy="4143408"/>
        </p:xfrm>
        <a:graphic>
          <a:graphicData uri="http://schemas.openxmlformats.org/drawingml/2006/table">
            <a:tbl>
              <a:tblPr/>
              <a:tblGrid>
                <a:gridCol w="4143404"/>
                <a:gridCol w="4143404"/>
              </a:tblGrid>
              <a:tr h="517926">
                <a:tc>
                  <a:txBody>
                    <a:bodyPr/>
                    <a:lstStyle/>
                    <a:p>
                      <a:pPr algn="l"/>
                      <a:r>
                        <a:rPr lang="en-US" dirty="0">
                          <a:latin typeface="+mn-lt"/>
                        </a:rPr>
                        <a:t>Material</a:t>
                      </a:r>
                    </a:p>
                  </a:txBody>
                  <a:tcPr anchor="ctr">
                    <a:lnL>
                      <a:noFill/>
                    </a:lnL>
                    <a:lnR>
                      <a:noFill/>
                    </a:lnR>
                    <a:lnT>
                      <a:noFill/>
                    </a:lnT>
                    <a:lnB>
                      <a:noFill/>
                    </a:lnB>
                  </a:tcPr>
                </a:tc>
                <a:tc>
                  <a:txBody>
                    <a:bodyPr/>
                    <a:lstStyle/>
                    <a:p>
                      <a:pPr algn="l"/>
                      <a:r>
                        <a:rPr lang="en-US">
                          <a:latin typeface="+mn-lt"/>
                        </a:rPr>
                        <a:t>Temperature [°C (°F)]</a:t>
                      </a:r>
                    </a:p>
                  </a:txBody>
                  <a:tcPr anchor="ctr">
                    <a:lnL>
                      <a:noFill/>
                    </a:lnL>
                    <a:lnR>
                      <a:noFill/>
                    </a:lnR>
                    <a:lnT>
                      <a:noFill/>
                    </a:lnT>
                    <a:lnB>
                      <a:noFill/>
                    </a:lnB>
                  </a:tcPr>
                </a:tc>
              </a:tr>
              <a:tr h="517926">
                <a:tc>
                  <a:txBody>
                    <a:bodyPr/>
                    <a:lstStyle/>
                    <a:p>
                      <a:pPr algn="l"/>
                      <a:r>
                        <a:rPr lang="en-US" dirty="0">
                          <a:latin typeface="+mn-lt"/>
                        </a:rPr>
                        <a:t>Magnesium</a:t>
                      </a:r>
                    </a:p>
                  </a:txBody>
                  <a:tcPr anchor="ctr">
                    <a:lnL>
                      <a:noFill/>
                    </a:lnL>
                    <a:lnR>
                      <a:noFill/>
                    </a:lnR>
                    <a:lnT>
                      <a:noFill/>
                    </a:lnT>
                    <a:lnB>
                      <a:noFill/>
                    </a:lnB>
                  </a:tcPr>
                </a:tc>
                <a:tc>
                  <a:txBody>
                    <a:bodyPr/>
                    <a:lstStyle/>
                    <a:p>
                      <a:pPr algn="l"/>
                      <a:r>
                        <a:rPr lang="ar-IQ">
                          <a:latin typeface="+mn-lt"/>
                        </a:rPr>
                        <a:t>350-450 (650-850)</a:t>
                      </a:r>
                    </a:p>
                  </a:txBody>
                  <a:tcPr anchor="ctr">
                    <a:lnL>
                      <a:noFill/>
                    </a:lnL>
                    <a:lnR>
                      <a:noFill/>
                    </a:lnR>
                    <a:lnT>
                      <a:noFill/>
                    </a:lnT>
                    <a:lnB>
                      <a:noFill/>
                    </a:lnB>
                  </a:tcPr>
                </a:tc>
              </a:tr>
              <a:tr h="517926">
                <a:tc>
                  <a:txBody>
                    <a:bodyPr/>
                    <a:lstStyle/>
                    <a:p>
                      <a:pPr algn="l"/>
                      <a:r>
                        <a:rPr lang="en-US" dirty="0" smtClean="0">
                          <a:latin typeface="+mn-lt"/>
                        </a:rPr>
                        <a:t>Aluminum</a:t>
                      </a:r>
                      <a:endParaRPr lang="en-US" dirty="0">
                        <a:latin typeface="+mn-lt"/>
                      </a:endParaRPr>
                    </a:p>
                  </a:txBody>
                  <a:tcPr anchor="ctr">
                    <a:lnL>
                      <a:noFill/>
                    </a:lnL>
                    <a:lnR>
                      <a:noFill/>
                    </a:lnR>
                    <a:lnT>
                      <a:noFill/>
                    </a:lnT>
                    <a:lnB>
                      <a:noFill/>
                    </a:lnB>
                  </a:tcPr>
                </a:tc>
                <a:tc>
                  <a:txBody>
                    <a:bodyPr/>
                    <a:lstStyle/>
                    <a:p>
                      <a:pPr algn="l"/>
                      <a:r>
                        <a:rPr lang="ar-IQ">
                          <a:latin typeface="+mn-lt"/>
                        </a:rPr>
                        <a:t>350-500 (650-900)</a:t>
                      </a:r>
                    </a:p>
                  </a:txBody>
                  <a:tcPr anchor="ctr">
                    <a:lnL>
                      <a:noFill/>
                    </a:lnL>
                    <a:lnR>
                      <a:noFill/>
                    </a:lnR>
                    <a:lnT>
                      <a:noFill/>
                    </a:lnT>
                    <a:lnB>
                      <a:noFill/>
                    </a:lnB>
                  </a:tcPr>
                </a:tc>
              </a:tr>
              <a:tr h="517926">
                <a:tc>
                  <a:txBody>
                    <a:bodyPr/>
                    <a:lstStyle/>
                    <a:p>
                      <a:pPr algn="l"/>
                      <a:r>
                        <a:rPr lang="en-US" dirty="0">
                          <a:latin typeface="+mn-lt"/>
                        </a:rPr>
                        <a:t>Copper</a:t>
                      </a:r>
                    </a:p>
                  </a:txBody>
                  <a:tcPr anchor="ctr">
                    <a:lnL>
                      <a:noFill/>
                    </a:lnL>
                    <a:lnR>
                      <a:noFill/>
                    </a:lnR>
                    <a:lnT>
                      <a:noFill/>
                    </a:lnT>
                    <a:lnB>
                      <a:noFill/>
                    </a:lnB>
                  </a:tcPr>
                </a:tc>
                <a:tc>
                  <a:txBody>
                    <a:bodyPr/>
                    <a:lstStyle/>
                    <a:p>
                      <a:pPr algn="l"/>
                      <a:r>
                        <a:rPr lang="ar-IQ">
                          <a:latin typeface="+mn-lt"/>
                        </a:rPr>
                        <a:t>600-1100 (1200-2000)</a:t>
                      </a:r>
                    </a:p>
                  </a:txBody>
                  <a:tcPr anchor="ctr">
                    <a:lnL>
                      <a:noFill/>
                    </a:lnL>
                    <a:lnR>
                      <a:noFill/>
                    </a:lnR>
                    <a:lnT>
                      <a:noFill/>
                    </a:lnT>
                    <a:lnB>
                      <a:noFill/>
                    </a:lnB>
                  </a:tcPr>
                </a:tc>
              </a:tr>
              <a:tr h="517926">
                <a:tc>
                  <a:txBody>
                    <a:bodyPr/>
                    <a:lstStyle/>
                    <a:p>
                      <a:pPr algn="l"/>
                      <a:r>
                        <a:rPr lang="en-US" dirty="0">
                          <a:latin typeface="+mn-lt"/>
                        </a:rPr>
                        <a:t>Steel</a:t>
                      </a:r>
                    </a:p>
                  </a:txBody>
                  <a:tcPr anchor="ctr">
                    <a:lnL>
                      <a:noFill/>
                    </a:lnL>
                    <a:lnR>
                      <a:noFill/>
                    </a:lnR>
                    <a:lnT>
                      <a:noFill/>
                    </a:lnT>
                    <a:lnB>
                      <a:noFill/>
                    </a:lnB>
                  </a:tcPr>
                </a:tc>
                <a:tc>
                  <a:txBody>
                    <a:bodyPr/>
                    <a:lstStyle/>
                    <a:p>
                      <a:pPr algn="l"/>
                      <a:r>
                        <a:rPr lang="ar-IQ" dirty="0">
                          <a:latin typeface="+mn-lt"/>
                        </a:rPr>
                        <a:t>1200-1300 (2200–2400)</a:t>
                      </a:r>
                    </a:p>
                  </a:txBody>
                  <a:tcPr anchor="ctr">
                    <a:lnL>
                      <a:noFill/>
                    </a:lnL>
                    <a:lnR>
                      <a:noFill/>
                    </a:lnR>
                    <a:lnT>
                      <a:noFill/>
                    </a:lnT>
                    <a:lnB>
                      <a:noFill/>
                    </a:lnB>
                  </a:tcPr>
                </a:tc>
              </a:tr>
              <a:tr h="517926">
                <a:tc>
                  <a:txBody>
                    <a:bodyPr/>
                    <a:lstStyle/>
                    <a:p>
                      <a:pPr algn="l"/>
                      <a:r>
                        <a:rPr lang="en-US" dirty="0">
                          <a:latin typeface="+mn-lt"/>
                        </a:rPr>
                        <a:t>Titanium</a:t>
                      </a:r>
                    </a:p>
                  </a:txBody>
                  <a:tcPr anchor="ctr">
                    <a:lnL>
                      <a:noFill/>
                    </a:lnL>
                    <a:lnR>
                      <a:noFill/>
                    </a:lnR>
                    <a:lnT>
                      <a:noFill/>
                    </a:lnT>
                    <a:lnB>
                      <a:noFill/>
                    </a:lnB>
                  </a:tcPr>
                </a:tc>
                <a:tc>
                  <a:txBody>
                    <a:bodyPr/>
                    <a:lstStyle/>
                    <a:p>
                      <a:pPr algn="l"/>
                      <a:r>
                        <a:rPr lang="ar-IQ" dirty="0">
                          <a:latin typeface="+mn-lt"/>
                        </a:rPr>
                        <a:t>700-1200 (1300-2100)</a:t>
                      </a:r>
                    </a:p>
                  </a:txBody>
                  <a:tcPr anchor="ctr">
                    <a:lnL>
                      <a:noFill/>
                    </a:lnL>
                    <a:lnR>
                      <a:noFill/>
                    </a:lnR>
                    <a:lnT>
                      <a:noFill/>
                    </a:lnT>
                    <a:lnB>
                      <a:noFill/>
                    </a:lnB>
                  </a:tcPr>
                </a:tc>
              </a:tr>
              <a:tr h="517926">
                <a:tc>
                  <a:txBody>
                    <a:bodyPr/>
                    <a:lstStyle/>
                    <a:p>
                      <a:pPr algn="l"/>
                      <a:r>
                        <a:rPr lang="en-US" dirty="0">
                          <a:latin typeface="+mn-lt"/>
                        </a:rPr>
                        <a:t>Nickel</a:t>
                      </a:r>
                    </a:p>
                  </a:txBody>
                  <a:tcPr anchor="ctr">
                    <a:lnL>
                      <a:noFill/>
                    </a:lnL>
                    <a:lnR>
                      <a:noFill/>
                    </a:lnR>
                    <a:lnT>
                      <a:noFill/>
                    </a:lnT>
                    <a:lnB>
                      <a:noFill/>
                    </a:lnB>
                  </a:tcPr>
                </a:tc>
                <a:tc>
                  <a:txBody>
                    <a:bodyPr/>
                    <a:lstStyle/>
                    <a:p>
                      <a:pPr algn="l"/>
                      <a:r>
                        <a:rPr lang="ar-IQ" dirty="0">
                          <a:latin typeface="+mn-lt"/>
                        </a:rPr>
                        <a:t>1000-1200 (1900–2200)</a:t>
                      </a:r>
                    </a:p>
                  </a:txBody>
                  <a:tcPr anchor="ctr">
                    <a:lnL>
                      <a:noFill/>
                    </a:lnL>
                    <a:lnR>
                      <a:noFill/>
                    </a:lnR>
                    <a:lnT>
                      <a:noFill/>
                    </a:lnT>
                    <a:lnB>
                      <a:noFill/>
                    </a:lnB>
                  </a:tcPr>
                </a:tc>
              </a:tr>
              <a:tr h="517926">
                <a:tc>
                  <a:txBody>
                    <a:bodyPr/>
                    <a:lstStyle/>
                    <a:p>
                      <a:pPr algn="l"/>
                      <a:r>
                        <a:rPr lang="en-US" dirty="0">
                          <a:latin typeface="+mn-lt"/>
                        </a:rPr>
                        <a:t>Refractory alloys</a:t>
                      </a:r>
                    </a:p>
                  </a:txBody>
                  <a:tcPr anchor="ctr">
                    <a:lnL>
                      <a:noFill/>
                    </a:lnL>
                    <a:lnR>
                      <a:noFill/>
                    </a:lnR>
                    <a:lnT>
                      <a:noFill/>
                    </a:lnT>
                    <a:lnB>
                      <a:noFill/>
                    </a:lnB>
                  </a:tcPr>
                </a:tc>
                <a:tc>
                  <a:txBody>
                    <a:bodyPr/>
                    <a:lstStyle/>
                    <a:p>
                      <a:pPr algn="l"/>
                      <a:r>
                        <a:rPr lang="en-US" dirty="0">
                          <a:latin typeface="+mn-lt"/>
                        </a:rPr>
                        <a:t>up to 2000 (4000)</a:t>
                      </a:r>
                    </a:p>
                  </a:txBody>
                  <a:tcPr anchor="ctr">
                    <a:lnL>
                      <a:noFill/>
                    </a:lnL>
                    <a:lnR>
                      <a:noFill/>
                    </a:lnR>
                    <a:lnT>
                      <a:noFill/>
                    </a:lnT>
                    <a:lnB>
                      <a:noFill/>
                    </a:lnB>
                  </a:tcPr>
                </a:tc>
              </a:tr>
            </a:tbl>
          </a:graphicData>
        </a:graphic>
      </p:graphicFrame>
      <p:sp>
        <p:nvSpPr>
          <p:cNvPr id="41985" name="Rectangle 1"/>
          <p:cNvSpPr>
            <a:spLocks noChangeArrowheads="1"/>
          </p:cNvSpPr>
          <p:nvPr/>
        </p:nvSpPr>
        <p:spPr bwMode="auto">
          <a:xfrm>
            <a:off x="714348" y="1000108"/>
            <a:ext cx="70008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outerShdw blurRad="38100" dist="38100" dir="2700000" algn="tl">
                    <a:srgbClr val="000000">
                      <a:alpha val="43137"/>
                    </a:srgbClr>
                  </a:outerShdw>
                </a:effectLst>
                <a:cs typeface="Arial" pitchFamily="34" charset="0"/>
              </a:rPr>
              <a:t>Hot extrusion temperature for various metals</a:t>
            </a:r>
            <a:endParaRPr kumimoji="0" lang="ar-IQ"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جدول 3"/>
          <p:cNvGraphicFramePr>
            <a:graphicFrameLocks noGrp="1"/>
          </p:cNvGraphicFramePr>
          <p:nvPr/>
        </p:nvGraphicFramePr>
        <p:xfrm>
          <a:off x="357158" y="1643050"/>
          <a:ext cx="6715172" cy="585154"/>
        </p:xfrm>
        <a:graphic>
          <a:graphicData uri="http://schemas.openxmlformats.org/drawingml/2006/table">
            <a:tbl>
              <a:tblPr rtl="1" firstRow="1" bandRow="1">
                <a:tableStyleId>{5C22544A-7EE6-4342-B048-85BDC9FD1C3A}</a:tableStyleId>
              </a:tblPr>
              <a:tblGrid>
                <a:gridCol w="6715172"/>
              </a:tblGrid>
              <a:tr h="585154">
                <a:tc>
                  <a:txBody>
                    <a:bodyPr/>
                    <a:lstStyle/>
                    <a:p>
                      <a:pPr rtl="1"/>
                      <a:endParaRPr lang="ar-IQ" dirty="0"/>
                    </a:p>
                  </a:txBody>
                  <a:tcPr>
                    <a:noFill/>
                  </a:tcPr>
                </a:tc>
              </a:tr>
            </a:tbl>
          </a:graphicData>
        </a:graphic>
      </p:graphicFrame>
    </p:spTree>
    <p:extLst>
      <p:ext uri="{BB962C8B-B14F-4D97-AF65-F5344CB8AC3E}">
        <p14:creationId xmlns:p14="http://schemas.microsoft.com/office/powerpoint/2010/main" val="39019540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428605"/>
            <a:ext cx="7858180" cy="2031325"/>
          </a:xfrm>
          <a:prstGeom prst="rect">
            <a:avLst/>
          </a:prstGeom>
        </p:spPr>
        <p:txBody>
          <a:bodyPr wrap="square">
            <a:spAutoFit/>
          </a:bodyPr>
          <a:lstStyle/>
          <a:p>
            <a:pPr algn="l"/>
            <a:r>
              <a:rPr lang="en-US" dirty="0" smtClean="0"/>
              <a:t>The extrusion process is generally economical when producing between several kilograms (pounds) and many tons, depending on the material being extruded. There is a crossover point where </a:t>
            </a:r>
            <a:r>
              <a:rPr lang="en-US" dirty="0" smtClean="0">
                <a:hlinkClick r:id="rId2" tooltip="Roll forming"/>
              </a:rPr>
              <a:t>roll forming</a:t>
            </a:r>
            <a:r>
              <a:rPr lang="en-US" dirty="0" smtClean="0"/>
              <a:t> becomes more economical. For instance, some steels become more economical to roll if producing more than 20,000 kg (50,000 lb).</a:t>
            </a:r>
            <a:r>
              <a:rPr lang="en-US" baseline="30000" dirty="0" smtClean="0">
                <a:hlinkClick r:id="rId3"/>
              </a:rPr>
              <a:t>[2]</a:t>
            </a:r>
            <a:endParaRPr lang="en-US" dirty="0" smtClean="0"/>
          </a:p>
          <a:p>
            <a:pPr algn="l"/>
            <a:r>
              <a:rPr lang="en-US" dirty="0" smtClean="0"/>
              <a:t>Aluminum hot extrusion die. </a:t>
            </a:r>
          </a:p>
          <a:p>
            <a:pPr algn="l"/>
            <a:endParaRPr lang="en-US" dirty="0"/>
          </a:p>
        </p:txBody>
      </p:sp>
      <p:sp>
        <p:nvSpPr>
          <p:cNvPr id="3" name="مستطيل 2"/>
          <p:cNvSpPr/>
          <p:nvPr/>
        </p:nvSpPr>
        <p:spPr>
          <a:xfrm>
            <a:off x="714348" y="2143116"/>
            <a:ext cx="1081963"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extrusion</a:t>
            </a:r>
            <a:endParaRPr lang="en-US" dirty="0">
              <a:effectLst>
                <a:outerShdw blurRad="38100" dist="38100" dir="2700000" algn="tl">
                  <a:srgbClr val="000000">
                    <a:alpha val="43137"/>
                  </a:srgbClr>
                </a:outerShdw>
              </a:effectLst>
            </a:endParaRPr>
          </a:p>
        </p:txBody>
      </p:sp>
      <p:sp>
        <p:nvSpPr>
          <p:cNvPr id="4" name="مستطيل 3"/>
          <p:cNvSpPr/>
          <p:nvPr/>
        </p:nvSpPr>
        <p:spPr>
          <a:xfrm>
            <a:off x="714348" y="2500306"/>
            <a:ext cx="7358114" cy="2862322"/>
          </a:xfrm>
          <a:prstGeom prst="rect">
            <a:avLst/>
          </a:prstGeom>
        </p:spPr>
        <p:txBody>
          <a:bodyPr wrap="square">
            <a:spAutoFit/>
          </a:bodyPr>
          <a:lstStyle/>
          <a:p>
            <a:pPr algn="l"/>
            <a:r>
              <a:rPr lang="en-US" dirty="0" smtClean="0"/>
              <a:t>Cold extrusion is done at room temperature or near room temperature. The advantages of this over hot extrusion are the lack of oxidation, higher strength due to </a:t>
            </a:r>
            <a:r>
              <a:rPr lang="en-US" dirty="0" smtClean="0">
                <a:hlinkClick r:id="rId4" tooltip="Cold working"/>
              </a:rPr>
              <a:t>cold working</a:t>
            </a:r>
            <a:r>
              <a:rPr lang="en-US" dirty="0" smtClean="0"/>
              <a:t>, closer tolerances, good surface finish, and fast extrusion speeds if the material is subject to </a:t>
            </a:r>
            <a:r>
              <a:rPr lang="en-US" dirty="0" smtClean="0">
                <a:hlinkClick r:id="rId5" tooltip="Hot shortness (page does not exist)"/>
              </a:rPr>
              <a:t>hot shortness</a:t>
            </a:r>
            <a:r>
              <a:rPr lang="en-US" dirty="0" smtClean="0"/>
              <a:t>.</a:t>
            </a:r>
            <a:r>
              <a:rPr lang="en-US" baseline="30000" dirty="0" smtClean="0">
                <a:hlinkClick r:id="rId3"/>
              </a:rPr>
              <a:t>[1]</a:t>
            </a:r>
            <a:endParaRPr lang="en-US" dirty="0" smtClean="0"/>
          </a:p>
          <a:p>
            <a:pPr algn="l"/>
            <a:r>
              <a:rPr lang="en-US" dirty="0" smtClean="0"/>
              <a:t>Materials that are commonly cold extruded include: lead, tin, aluminum, copper, zirconium, titanium, molybdenum, beryllium, vanadium, niobium, and steel.</a:t>
            </a:r>
          </a:p>
          <a:p>
            <a:pPr algn="l"/>
            <a:r>
              <a:rPr lang="en-US" dirty="0" smtClean="0"/>
              <a:t>Examples of products produced by this process are: collapsible tubes, </a:t>
            </a:r>
            <a:r>
              <a:rPr lang="en-US" dirty="0" smtClean="0">
                <a:hlinkClick r:id="rId6" tooltip="Fire extinguisher"/>
              </a:rPr>
              <a:t>fire extinguisher</a:t>
            </a:r>
            <a:r>
              <a:rPr lang="en-US" dirty="0" smtClean="0"/>
              <a:t> cases, </a:t>
            </a:r>
            <a:r>
              <a:rPr lang="en-US" dirty="0" smtClean="0">
                <a:hlinkClick r:id="rId7" tooltip="Shock absorber"/>
              </a:rPr>
              <a:t>shock absorber</a:t>
            </a:r>
            <a:r>
              <a:rPr lang="en-US" dirty="0" smtClean="0"/>
              <a:t> cylinders, automotive pistons, and gear blanks.</a:t>
            </a:r>
          </a:p>
        </p:txBody>
      </p:sp>
    </p:spTree>
    <p:extLst>
      <p:ext uri="{BB962C8B-B14F-4D97-AF65-F5344CB8AC3E}">
        <p14:creationId xmlns:p14="http://schemas.microsoft.com/office/powerpoint/2010/main" val="36075814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285728"/>
            <a:ext cx="8215370" cy="1200329"/>
          </a:xfrm>
          <a:prstGeom prst="rect">
            <a:avLst/>
          </a:prstGeom>
        </p:spPr>
        <p:txBody>
          <a:bodyPr wrap="square">
            <a:spAutoFit/>
          </a:bodyPr>
          <a:lstStyle/>
          <a:p>
            <a:pPr algn="l"/>
            <a:r>
              <a:rPr lang="en-US" dirty="0" smtClean="0"/>
              <a:t>Warm extrusion is done above room temperature, but below the re-crystallization temperature of the material the temperatures ranges from 800 to 1800 °F (424 to 975 °C). It is usually used to achieve the proper balance of required forces, ductility and final extrusion properties.</a:t>
            </a:r>
            <a:endParaRPr lang="ar-IQ" dirty="0"/>
          </a:p>
        </p:txBody>
      </p:sp>
      <p:sp>
        <p:nvSpPr>
          <p:cNvPr id="3" name="مستطيل 2"/>
          <p:cNvSpPr/>
          <p:nvPr/>
        </p:nvSpPr>
        <p:spPr>
          <a:xfrm>
            <a:off x="428596" y="1500174"/>
            <a:ext cx="1224310" cy="369332"/>
          </a:xfrm>
          <a:prstGeom prst="rect">
            <a:avLst/>
          </a:prstGeom>
        </p:spPr>
        <p:txBody>
          <a:bodyPr wrap="none">
            <a:spAutoFit/>
          </a:bodyPr>
          <a:lstStyle/>
          <a:p>
            <a:r>
              <a:rPr lang="en-US" b="1" dirty="0" smtClean="0"/>
              <a:t>Equipment</a:t>
            </a:r>
            <a:endParaRPr lang="en-US" b="1" dirty="0"/>
          </a:p>
        </p:txBody>
      </p:sp>
      <p:sp>
        <p:nvSpPr>
          <p:cNvPr id="4" name="مستطيل 3"/>
          <p:cNvSpPr/>
          <p:nvPr/>
        </p:nvSpPr>
        <p:spPr>
          <a:xfrm>
            <a:off x="500034" y="1785926"/>
            <a:ext cx="8143932" cy="3970318"/>
          </a:xfrm>
          <a:prstGeom prst="rect">
            <a:avLst/>
          </a:prstGeom>
        </p:spPr>
        <p:txBody>
          <a:bodyPr wrap="square">
            <a:spAutoFit/>
          </a:bodyPr>
          <a:lstStyle/>
          <a:p>
            <a:pPr algn="l"/>
            <a:r>
              <a:rPr lang="en-US" dirty="0" smtClean="0"/>
              <a:t>There are many different variations of extrusion equipment. They vary by four major characteristics:</a:t>
            </a:r>
          </a:p>
          <a:p>
            <a:pPr algn="l"/>
            <a:r>
              <a:rPr lang="en-US" dirty="0" smtClean="0"/>
              <a:t>Movement of the extrusion with relation to the ram. If the die is held stationary and the ram moves towards it then its called "direct extrusion". If the ram is held stationary and the die moves towards the ram its called "indirect extrusion".</a:t>
            </a:r>
          </a:p>
          <a:p>
            <a:pPr algn="l"/>
            <a:r>
              <a:rPr lang="en-US" dirty="0" smtClean="0"/>
              <a:t>The position of the press, either vertical or horizontal.</a:t>
            </a:r>
          </a:p>
          <a:p>
            <a:pPr algn="l"/>
            <a:r>
              <a:rPr lang="en-US" dirty="0" smtClean="0"/>
              <a:t>The type of drive, either hydraulic or mechanical.</a:t>
            </a:r>
          </a:p>
          <a:p>
            <a:pPr algn="l"/>
            <a:r>
              <a:rPr lang="en-US" dirty="0" smtClean="0"/>
              <a:t>The type of load applied, either conventional (variable) or </a:t>
            </a:r>
            <a:r>
              <a:rPr lang="en-US" dirty="0" smtClean="0">
                <a:hlinkClick r:id="rId2" tooltip="Hydrostatic"/>
              </a:rPr>
              <a:t>hydrostatic</a:t>
            </a:r>
            <a:r>
              <a:rPr lang="en-US" dirty="0" smtClean="0"/>
              <a:t>.</a:t>
            </a:r>
          </a:p>
          <a:p>
            <a:pPr algn="l"/>
            <a:r>
              <a:rPr lang="en-US" dirty="0" smtClean="0"/>
              <a:t>A single or twin screw auger, powered by an electric motor, or a ram, driven by hydraulic pressure (often used for steel and titanium alloys), oil pressure (for aluminum), or in other specialized processes such as rollers inside a perforated drum for the production of many simultaneous streams of material.</a:t>
            </a:r>
          </a:p>
          <a:p>
            <a:pPr algn="l"/>
            <a:r>
              <a:rPr lang="en-US" dirty="0" smtClean="0"/>
              <a:t>Typical extrusion presses cost more than $100,000, whereas dies can cost up to $2000.</a:t>
            </a:r>
            <a:endParaRPr lang="en-US" dirty="0"/>
          </a:p>
        </p:txBody>
      </p:sp>
    </p:spTree>
    <p:extLst>
      <p:ext uri="{BB962C8B-B14F-4D97-AF65-F5344CB8AC3E}">
        <p14:creationId xmlns:p14="http://schemas.microsoft.com/office/powerpoint/2010/main" val="35216113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1707775" cy="369332"/>
          </a:xfrm>
          <a:prstGeom prst="rect">
            <a:avLst/>
          </a:prstGeom>
        </p:spPr>
        <p:txBody>
          <a:bodyPr wrap="none">
            <a:spAutoFit/>
          </a:bodyPr>
          <a:lstStyle/>
          <a:p>
            <a:r>
              <a:rPr lang="en-US" b="1" dirty="0" smtClean="0"/>
              <a:t>Direct extrusion</a:t>
            </a:r>
            <a:endParaRPr lang="en-US" b="1" dirty="0"/>
          </a:p>
        </p:txBody>
      </p:sp>
      <p:sp>
        <p:nvSpPr>
          <p:cNvPr id="3" name="مستطيل 2"/>
          <p:cNvSpPr/>
          <p:nvPr/>
        </p:nvSpPr>
        <p:spPr>
          <a:xfrm>
            <a:off x="285720" y="642918"/>
            <a:ext cx="8501122" cy="2862322"/>
          </a:xfrm>
          <a:prstGeom prst="rect">
            <a:avLst/>
          </a:prstGeom>
        </p:spPr>
        <p:txBody>
          <a:bodyPr wrap="square">
            <a:spAutoFit/>
          </a:bodyPr>
          <a:lstStyle/>
          <a:p>
            <a:pPr algn="l"/>
            <a:r>
              <a:rPr lang="en-US" dirty="0" smtClean="0"/>
              <a:t>Direct extrusion, also known as forward extrusion, is the most common extrusion process. It works by placing the billet in a heavy walled container. The billet is pushed through the die by a ram or screw. There is a reusable dummy block between the ram and the billet to keep them separated. The major disadvantage of this process is that the force required to extrude the billet is greater than that need in the indirect extrusion process because of the </a:t>
            </a:r>
            <a:r>
              <a:rPr lang="en-US" dirty="0" smtClean="0">
                <a:hlinkClick r:id="rId2" tooltip="Friction"/>
              </a:rPr>
              <a:t>frictional</a:t>
            </a:r>
            <a:r>
              <a:rPr lang="en-US" dirty="0" smtClean="0"/>
              <a:t> forces introduced by the need for the billet to travel the entire length of the container. Because of this the greatest force required is at the beginning of process and slowly decreases as the billet is used up. At the end of the billet the force greatly increases because the billet is thin and the material must flow radically to exit the die. The end of the billet (called the butt end) is not used for this reason.</a:t>
            </a:r>
            <a:endParaRPr lang="ar-IQ" dirty="0"/>
          </a:p>
        </p:txBody>
      </p:sp>
    </p:spTree>
    <p:extLst>
      <p:ext uri="{BB962C8B-B14F-4D97-AF65-F5344CB8AC3E}">
        <p14:creationId xmlns:p14="http://schemas.microsoft.com/office/powerpoint/2010/main" val="326773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7917" y="428604"/>
            <a:ext cx="1459054" cy="461665"/>
          </a:xfrm>
          <a:prstGeom prst="rect">
            <a:avLst/>
          </a:prstGeom>
        </p:spPr>
        <p:txBody>
          <a:bodyPr wrap="none">
            <a:spAutoFit/>
          </a:bodyPr>
          <a:lstStyle/>
          <a:p>
            <a:pPr algn="l"/>
            <a:r>
              <a:rPr lang="ar-IQ" b="1" dirty="0" smtClean="0"/>
              <a:t> -: </a:t>
            </a:r>
            <a:r>
              <a:rPr lang="en-US" sz="2400" b="1" dirty="0" smtClean="0">
                <a:solidFill>
                  <a:srgbClr val="FF0000"/>
                </a:solidFill>
              </a:rPr>
              <a:t>Cooling</a:t>
            </a:r>
            <a:endParaRPr lang="en-US" sz="2400" b="1" dirty="0">
              <a:solidFill>
                <a:srgbClr val="FF0000"/>
              </a:solidFill>
            </a:endParaRPr>
          </a:p>
        </p:txBody>
      </p:sp>
      <p:sp>
        <p:nvSpPr>
          <p:cNvPr id="3" name="مستطيل 2"/>
          <p:cNvSpPr/>
          <p:nvPr/>
        </p:nvSpPr>
        <p:spPr>
          <a:xfrm>
            <a:off x="785786" y="785794"/>
            <a:ext cx="7929618" cy="4524315"/>
          </a:xfrm>
          <a:prstGeom prst="rect">
            <a:avLst/>
          </a:prstGeom>
        </p:spPr>
        <p:txBody>
          <a:bodyPr wrap="square">
            <a:spAutoFit/>
          </a:bodyPr>
          <a:lstStyle/>
          <a:p>
            <a:pPr algn="l"/>
            <a:r>
              <a:rPr lang="en-US" sz="2400" dirty="0" smtClean="0"/>
              <a:t>Metal cutting operations generate </a:t>
            </a:r>
            <a:r>
              <a:rPr lang="en-US" sz="2400" dirty="0" smtClean="0">
                <a:hlinkClick r:id="rId2" tooltip="Heat"/>
              </a:rPr>
              <a:t>heat</a:t>
            </a:r>
            <a:r>
              <a:rPr lang="en-US" sz="2400" dirty="0" smtClean="0"/>
              <a:t> due to tool friction and energy lost deforming the material. The surrounding air is a poor coolant for the cutting tool because it conducts heat poorly and has low thermal mass. Ambient-air cooling is adequate for light cuts and low duty cycles typical of </a:t>
            </a:r>
            <a:r>
              <a:rPr lang="en-US" sz="2400" dirty="0" smtClean="0">
                <a:hlinkClick r:id="rId3" tooltip="Maintenance, repair and operations"/>
              </a:rPr>
              <a:t>maintenance, repair and operations</a:t>
            </a:r>
            <a:r>
              <a:rPr lang="en-US" sz="2400" dirty="0" smtClean="0"/>
              <a:t> (MRO) or hobbyist work. However, production work requires heavy cutting over long time periods and typically produces more heat than air cooling can remove. Rather than pausing production while the tool cools, using liquid coolant removes significantly more heat more rapidly, and can also speed cutting and reduce friction and tool wear</a:t>
            </a:r>
            <a:r>
              <a:rPr lang="en-US" dirty="0" smtClean="0"/>
              <a:t>.</a:t>
            </a:r>
            <a:endParaRPr lang="ar-IQ"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1500166" y="642918"/>
            <a:ext cx="6206668" cy="5254980"/>
          </a:xfrm>
          <a:prstGeom prst="rect">
            <a:avLst/>
          </a:prstGeom>
          <a:noFill/>
          <a:ln w="9525">
            <a:noFill/>
            <a:miter lim="800000"/>
            <a:headEnd/>
            <a:tailEnd/>
          </a:ln>
          <a:effectLst/>
        </p:spPr>
      </p:pic>
      <p:sp>
        <p:nvSpPr>
          <p:cNvPr id="3" name="مستطيل 2"/>
          <p:cNvSpPr/>
          <p:nvPr/>
        </p:nvSpPr>
        <p:spPr>
          <a:xfrm>
            <a:off x="714348" y="5857892"/>
            <a:ext cx="7429552" cy="369332"/>
          </a:xfrm>
          <a:prstGeom prst="rect">
            <a:avLst/>
          </a:prstGeom>
        </p:spPr>
        <p:txBody>
          <a:bodyPr wrap="square">
            <a:spAutoFit/>
          </a:bodyPr>
          <a:lstStyle/>
          <a:p>
            <a:r>
              <a:rPr lang="en-US" dirty="0" smtClean="0"/>
              <a:t>Plot of forces required by various extrusion processes.</a:t>
            </a:r>
            <a:endParaRPr lang="ar-IQ" dirty="0"/>
          </a:p>
        </p:txBody>
      </p:sp>
    </p:spTree>
    <p:extLst>
      <p:ext uri="{BB962C8B-B14F-4D97-AF65-F5344CB8AC3E}">
        <p14:creationId xmlns:p14="http://schemas.microsoft.com/office/powerpoint/2010/main" val="13490587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285728"/>
            <a:ext cx="1869678" cy="369332"/>
          </a:xfrm>
          <a:prstGeom prst="rect">
            <a:avLst/>
          </a:prstGeom>
        </p:spPr>
        <p:txBody>
          <a:bodyPr wrap="none">
            <a:spAutoFit/>
          </a:bodyPr>
          <a:lstStyle/>
          <a:p>
            <a:r>
              <a:rPr lang="en-US" b="1" dirty="0" smtClean="0"/>
              <a:t>Indirect extrusion</a:t>
            </a:r>
            <a:endParaRPr lang="en-US" b="1" dirty="0"/>
          </a:p>
        </p:txBody>
      </p:sp>
      <p:sp>
        <p:nvSpPr>
          <p:cNvPr id="3" name="مستطيل 2"/>
          <p:cNvSpPr/>
          <p:nvPr/>
        </p:nvSpPr>
        <p:spPr>
          <a:xfrm>
            <a:off x="285720" y="857232"/>
            <a:ext cx="8215370" cy="3970318"/>
          </a:xfrm>
          <a:prstGeom prst="rect">
            <a:avLst/>
          </a:prstGeom>
        </p:spPr>
        <p:txBody>
          <a:bodyPr wrap="square">
            <a:spAutoFit/>
          </a:bodyPr>
          <a:lstStyle/>
          <a:p>
            <a:pPr algn="l"/>
            <a:r>
              <a:rPr lang="en-US" dirty="0" smtClean="0"/>
              <a:t>In indirect extrusion, also known as backwards extrusion, the billet and container move together while the die is stationary. The die is held in place by a "stem" which has to be longer than the container length. The maximum length of the extrusion is ultimately dictated by the column strength of the stem. Because the billet moves with the container the frictional forces are eliminated. This leads to the following</a:t>
            </a:r>
          </a:p>
          <a:p>
            <a:pPr algn="l"/>
            <a:r>
              <a:rPr lang="en-US" dirty="0" smtClean="0"/>
              <a:t>advantages:</a:t>
            </a:r>
          </a:p>
          <a:p>
            <a:pPr algn="l"/>
            <a:r>
              <a:rPr lang="en-US" dirty="0" smtClean="0"/>
              <a:t>A 25 to 30% reduction of friction, which allows for extruding larger billets, increasing speed, and an increased ability to extrude smaller cross-sections</a:t>
            </a:r>
          </a:p>
          <a:p>
            <a:pPr algn="l"/>
            <a:r>
              <a:rPr lang="en-US" dirty="0" smtClean="0"/>
              <a:t>There is less of a tendency for extrusions to crack because there is no heat formed from friction</a:t>
            </a:r>
          </a:p>
          <a:p>
            <a:pPr algn="l"/>
            <a:r>
              <a:rPr lang="en-US" dirty="0" smtClean="0"/>
              <a:t>The container liner will last longer due to less wear</a:t>
            </a:r>
          </a:p>
          <a:p>
            <a:pPr algn="l"/>
            <a:r>
              <a:rPr lang="en-US" dirty="0" smtClean="0"/>
              <a:t>The billet is used more uniformly so extrusion defects and coarse grained peripherals zones are less likely.</a:t>
            </a:r>
          </a:p>
        </p:txBody>
      </p:sp>
    </p:spTree>
    <p:extLst>
      <p:ext uri="{BB962C8B-B14F-4D97-AF65-F5344CB8AC3E}">
        <p14:creationId xmlns:p14="http://schemas.microsoft.com/office/powerpoint/2010/main" val="27464456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714356"/>
            <a:ext cx="8001056" cy="2031325"/>
          </a:xfrm>
          <a:prstGeom prst="rect">
            <a:avLst/>
          </a:prstGeom>
        </p:spPr>
        <p:txBody>
          <a:bodyPr wrap="square">
            <a:spAutoFit/>
          </a:bodyPr>
          <a:lstStyle/>
          <a:p>
            <a:pPr algn="l"/>
            <a:r>
              <a:rPr lang="en-US" dirty="0" smtClean="0"/>
              <a:t>The disadvantages are:</a:t>
            </a:r>
          </a:p>
          <a:p>
            <a:pPr algn="l"/>
            <a:r>
              <a:rPr lang="en-US" dirty="0" smtClean="0"/>
              <a:t>Impurities and defects on the surface of the billet affect the surface of the extrusion. These defects ruin the piece if it needs to be </a:t>
            </a:r>
            <a:r>
              <a:rPr lang="en-US" dirty="0" smtClean="0">
                <a:hlinkClick r:id="rId2" tooltip="Anodize"/>
              </a:rPr>
              <a:t>anodized</a:t>
            </a:r>
            <a:r>
              <a:rPr lang="en-US" dirty="0" smtClean="0"/>
              <a:t> or the aesthetics are important. In order to get around this the billets may be wire brushed, machined or chemically cleaned before being used.</a:t>
            </a:r>
          </a:p>
          <a:p>
            <a:pPr algn="l"/>
            <a:r>
              <a:rPr lang="en-US" dirty="0" smtClean="0"/>
              <a:t>This process isn't as versatile as direct extrusions because the cross-sectional area is limited by the maximum size of the stem.</a:t>
            </a:r>
            <a:endParaRPr lang="en-US" dirty="0"/>
          </a:p>
        </p:txBody>
      </p:sp>
    </p:spTree>
    <p:extLst>
      <p:ext uri="{BB962C8B-B14F-4D97-AF65-F5344CB8AC3E}">
        <p14:creationId xmlns:p14="http://schemas.microsoft.com/office/powerpoint/2010/main" val="34652901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1825243" cy="369332"/>
          </a:xfrm>
          <a:prstGeom prst="rect">
            <a:avLst/>
          </a:prstGeom>
        </p:spPr>
        <p:txBody>
          <a:bodyPr wrap="none">
            <a:spAutoFit/>
          </a:bodyPr>
          <a:lstStyle/>
          <a:p>
            <a:r>
              <a:rPr lang="en-US" b="1" dirty="0" smtClean="0"/>
              <a:t>Extrusion defects</a:t>
            </a:r>
            <a:endParaRPr lang="en-US" b="1" dirty="0"/>
          </a:p>
        </p:txBody>
      </p:sp>
      <p:sp>
        <p:nvSpPr>
          <p:cNvPr id="3" name="مستطيل 2"/>
          <p:cNvSpPr/>
          <p:nvPr/>
        </p:nvSpPr>
        <p:spPr>
          <a:xfrm>
            <a:off x="428596" y="642918"/>
            <a:ext cx="8286792" cy="3970318"/>
          </a:xfrm>
          <a:prstGeom prst="rect">
            <a:avLst/>
          </a:prstGeom>
        </p:spPr>
        <p:txBody>
          <a:bodyPr wrap="square">
            <a:spAutoFit/>
          </a:bodyPr>
          <a:lstStyle/>
          <a:p>
            <a:pPr algn="l"/>
            <a:r>
              <a:rPr lang="en-US" dirty="0" smtClean="0"/>
              <a:t>Surface cracking - When the surface of an extrusion splits. This is often caused by the extrusion temperature, friction, or speed being too high. It can also happen at lower temperatures if the extruded product temporarily sticks to the die.</a:t>
            </a:r>
          </a:p>
          <a:p>
            <a:pPr algn="l"/>
            <a:r>
              <a:rPr lang="en-US" dirty="0" smtClean="0"/>
              <a:t>Pipe - A flow pattern that draws the surface oxides and impurities to the center of the product. Such a pattern is often caused by high friction or cooling of the outer regions of the billet.</a:t>
            </a:r>
          </a:p>
          <a:p>
            <a:pPr algn="l"/>
            <a:r>
              <a:rPr lang="en-US" dirty="0" smtClean="0"/>
              <a:t>Internal cracking - When the center of the extrusion develops cracks or voids. These cracks are attributed to a state of hydrostatic tensile stress at the centerline in the deformation zone in the die. (A similar situation to the necked region in a tensile stress specimen)</a:t>
            </a:r>
          </a:p>
          <a:p>
            <a:pPr algn="l"/>
            <a:r>
              <a:rPr lang="en-US" dirty="0" smtClean="0"/>
              <a:t>Surface lines - When there are lines visible on the surface of the extruded profile. This depends heavily on the quality of the die production and how well the die is maintained, as some residues of the material extruded can stick to the die surface and produce the embossed lines.</a:t>
            </a:r>
            <a:endParaRPr lang="en-US" dirty="0"/>
          </a:p>
        </p:txBody>
      </p:sp>
    </p:spTree>
    <p:extLst>
      <p:ext uri="{BB962C8B-B14F-4D97-AF65-F5344CB8AC3E}">
        <p14:creationId xmlns:p14="http://schemas.microsoft.com/office/powerpoint/2010/main" val="13159118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85728"/>
            <a:ext cx="748282" cy="369332"/>
          </a:xfrm>
          <a:prstGeom prst="rect">
            <a:avLst/>
          </a:prstGeom>
        </p:spPr>
        <p:txBody>
          <a:bodyPr wrap="none">
            <a:spAutoFit/>
          </a:bodyPr>
          <a:lstStyle/>
          <a:p>
            <a:r>
              <a:rPr lang="en-US" b="1" dirty="0" smtClean="0"/>
              <a:t>Metal</a:t>
            </a:r>
            <a:endParaRPr lang="en-US" b="1" dirty="0"/>
          </a:p>
        </p:txBody>
      </p:sp>
      <p:sp>
        <p:nvSpPr>
          <p:cNvPr id="3" name="مستطيل 2"/>
          <p:cNvSpPr/>
          <p:nvPr/>
        </p:nvSpPr>
        <p:spPr>
          <a:xfrm>
            <a:off x="428596" y="714356"/>
            <a:ext cx="8429684" cy="4524315"/>
          </a:xfrm>
          <a:prstGeom prst="rect">
            <a:avLst/>
          </a:prstGeom>
        </p:spPr>
        <p:txBody>
          <a:bodyPr wrap="square">
            <a:spAutoFit/>
          </a:bodyPr>
          <a:lstStyle/>
          <a:p>
            <a:pPr algn="l"/>
            <a:r>
              <a:rPr lang="en-US" dirty="0" smtClean="0"/>
              <a:t>Metals that are commonly extruded include:</a:t>
            </a:r>
          </a:p>
          <a:p>
            <a:pPr algn="l"/>
            <a:r>
              <a:rPr lang="en-US" b="1" dirty="0" smtClean="0">
                <a:hlinkClick r:id="rId2" tooltip="Aluminium"/>
              </a:rPr>
              <a:t>Aluminum</a:t>
            </a:r>
            <a:r>
              <a:rPr lang="en-US" dirty="0" smtClean="0"/>
              <a:t> is the most commonly extruded material. Aluminum can be hot or cold extruded. If it is hot extruded it is heated to 575 to 1100 °F (300 to 600 °C). Examples of products include </a:t>
            </a:r>
            <a:r>
              <a:rPr lang="en-US" dirty="0" smtClean="0">
                <a:hlinkClick r:id="rId3" tooltip="Profile"/>
              </a:rPr>
              <a:t>profiles</a:t>
            </a:r>
            <a:r>
              <a:rPr lang="en-US" dirty="0" smtClean="0"/>
              <a:t> for tracks, frames, rails, </a:t>
            </a:r>
            <a:r>
              <a:rPr lang="en-US" dirty="0" smtClean="0">
                <a:hlinkClick r:id="rId4" tooltip="Mullions"/>
              </a:rPr>
              <a:t>mullions</a:t>
            </a:r>
            <a:r>
              <a:rPr lang="en-US" dirty="0" smtClean="0"/>
              <a:t>, and </a:t>
            </a:r>
            <a:r>
              <a:rPr lang="en-US" dirty="0" smtClean="0">
                <a:hlinkClick r:id="rId5" tooltip="Heat sink"/>
              </a:rPr>
              <a:t>heat sinks</a:t>
            </a:r>
            <a:r>
              <a:rPr lang="en-US" dirty="0" smtClean="0"/>
              <a:t>.</a:t>
            </a:r>
          </a:p>
          <a:p>
            <a:pPr algn="l"/>
            <a:r>
              <a:rPr lang="en-US" b="1" dirty="0" smtClean="0">
                <a:hlinkClick r:id="rId6" tooltip="Copper"/>
              </a:rPr>
              <a:t>Copper</a:t>
            </a:r>
            <a:r>
              <a:rPr lang="en-US" dirty="0" smtClean="0"/>
              <a:t> (1100 to 1825 °F (600 to 1000 °C)) pipe, wire, rods, bars, tubes, and welding electrodes. Often more than 100 ksi (690 MPa) is required to extrude copper.</a:t>
            </a:r>
          </a:p>
          <a:p>
            <a:pPr algn="l"/>
            <a:r>
              <a:rPr lang="en-US" b="1" dirty="0" smtClean="0">
                <a:hlinkClick r:id="rId7" tooltip="Lead"/>
              </a:rPr>
              <a:t>Lead</a:t>
            </a:r>
            <a:r>
              <a:rPr lang="en-US" dirty="0" smtClean="0"/>
              <a:t> and </a:t>
            </a:r>
            <a:r>
              <a:rPr lang="en-US" b="1" dirty="0" smtClean="0">
                <a:hlinkClick r:id="rId8" tooltip="Tin"/>
              </a:rPr>
              <a:t>tin</a:t>
            </a:r>
            <a:r>
              <a:rPr lang="en-US" dirty="0" smtClean="0"/>
              <a:t> (maximum 575 °F (300 °C)) pipes, wire, tubes, and cable sheathing. Molten lead may also be used in place of billets on vertical extrusion presses.</a:t>
            </a:r>
          </a:p>
          <a:p>
            <a:pPr algn="l"/>
            <a:r>
              <a:rPr lang="en-US" b="1" dirty="0" smtClean="0">
                <a:hlinkClick r:id="rId9" tooltip="Magnesium"/>
              </a:rPr>
              <a:t>Magnesium</a:t>
            </a:r>
            <a:r>
              <a:rPr lang="en-US" dirty="0" smtClean="0"/>
              <a:t> (575 to 1100 °F (300 to 600 °C)) aircraft parts and nuclear industry parts. Magnesium is about as extrudable as aluminum.</a:t>
            </a:r>
          </a:p>
          <a:p>
            <a:pPr algn="l"/>
            <a:r>
              <a:rPr lang="en-US" b="1" dirty="0" smtClean="0">
                <a:hlinkClick r:id="rId10" tooltip="Zinc"/>
              </a:rPr>
              <a:t>Zinc</a:t>
            </a:r>
            <a:r>
              <a:rPr lang="en-US" dirty="0" smtClean="0"/>
              <a:t> (400 to 650 °F (200 to 350 °C)) rods, bar, tubes, hardware components, fitting, and handrails.</a:t>
            </a:r>
          </a:p>
          <a:p>
            <a:pPr algn="l"/>
            <a:r>
              <a:rPr lang="en-US" b="1" dirty="0" smtClean="0">
                <a:hlinkClick r:id="rId11" tooltip="Steel"/>
              </a:rPr>
              <a:t>Steel</a:t>
            </a:r>
            <a:r>
              <a:rPr lang="en-US" dirty="0" smtClean="0"/>
              <a:t> (1825 to 2375 °F (1000 to 1300 °C)) rods and tracks. Usually </a:t>
            </a:r>
            <a:r>
              <a:rPr lang="en-US" dirty="0" smtClean="0">
                <a:hlinkClick r:id="rId12" tooltip="Plain carbon steel"/>
              </a:rPr>
              <a:t>plain carbon steel</a:t>
            </a:r>
            <a:r>
              <a:rPr lang="en-US" dirty="0" smtClean="0"/>
              <a:t> is extruded, but alloy steel and </a:t>
            </a:r>
            <a:r>
              <a:rPr lang="en-US" dirty="0" smtClean="0">
                <a:hlinkClick r:id="rId13" tooltip="Stainless steel"/>
              </a:rPr>
              <a:t>stainless steel</a:t>
            </a:r>
            <a:r>
              <a:rPr lang="en-US" dirty="0" smtClean="0"/>
              <a:t> can also be extruded.</a:t>
            </a:r>
          </a:p>
          <a:p>
            <a:pPr algn="l"/>
            <a:r>
              <a:rPr lang="en-US" b="1" dirty="0" smtClean="0">
                <a:hlinkClick r:id="rId14" tooltip="Titanium"/>
              </a:rPr>
              <a:t>Titanium</a:t>
            </a:r>
            <a:r>
              <a:rPr lang="en-US" dirty="0" smtClean="0"/>
              <a:t> (1100 to 1825 °F (600 to 1000 °C)) aircraft components including seat tracks, engine rings, and other structural par</a:t>
            </a:r>
            <a:endParaRPr lang="en-US" dirty="0"/>
          </a:p>
        </p:txBody>
      </p:sp>
    </p:spTree>
    <p:extLst>
      <p:ext uri="{BB962C8B-B14F-4D97-AF65-F5344CB8AC3E}">
        <p14:creationId xmlns:p14="http://schemas.microsoft.com/office/powerpoint/2010/main" val="37431557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653675" y="1285860"/>
            <a:ext cx="7479121" cy="3214710"/>
          </a:xfrm>
          <a:prstGeom prst="rect">
            <a:avLst/>
          </a:prstGeom>
          <a:noFill/>
          <a:ln w="9525">
            <a:noFill/>
            <a:miter lim="800000"/>
            <a:headEnd/>
            <a:tailEnd/>
          </a:ln>
          <a:effectLst/>
        </p:spPr>
      </p:pic>
    </p:spTree>
    <p:extLst>
      <p:ext uri="{BB962C8B-B14F-4D97-AF65-F5344CB8AC3E}">
        <p14:creationId xmlns:p14="http://schemas.microsoft.com/office/powerpoint/2010/main" val="18767660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426878" y="977936"/>
            <a:ext cx="6502708" cy="4808518"/>
          </a:xfrm>
          <a:prstGeom prst="rect">
            <a:avLst/>
          </a:prstGeom>
          <a:noFill/>
          <a:ln w="9525">
            <a:noFill/>
            <a:miter lim="800000"/>
            <a:headEnd/>
            <a:tailEnd/>
          </a:ln>
          <a:effectLst/>
        </p:spPr>
      </p:pic>
    </p:spTree>
    <p:extLst>
      <p:ext uri="{BB962C8B-B14F-4D97-AF65-F5344CB8AC3E}">
        <p14:creationId xmlns:p14="http://schemas.microsoft.com/office/powerpoint/2010/main" val="25340983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716310" y="642918"/>
            <a:ext cx="5713209" cy="4429156"/>
          </a:xfrm>
          <a:prstGeom prst="rect">
            <a:avLst/>
          </a:prstGeom>
          <a:noFill/>
          <a:ln w="9525">
            <a:noFill/>
            <a:miter lim="800000"/>
            <a:headEnd/>
            <a:tailEnd/>
          </a:ln>
          <a:effectLst/>
        </p:spPr>
      </p:pic>
    </p:spTree>
    <p:extLst>
      <p:ext uri="{BB962C8B-B14F-4D97-AF65-F5344CB8AC3E}">
        <p14:creationId xmlns:p14="http://schemas.microsoft.com/office/powerpoint/2010/main" val="20042940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1360352" y="928670"/>
            <a:ext cx="7463170" cy="4286280"/>
          </a:xfrm>
          <a:prstGeom prst="rect">
            <a:avLst/>
          </a:prstGeom>
          <a:noFill/>
          <a:ln w="9525">
            <a:noFill/>
            <a:miter lim="800000"/>
            <a:headEnd/>
            <a:tailEnd/>
          </a:ln>
          <a:effectLst/>
        </p:spPr>
      </p:pic>
    </p:spTree>
    <p:extLst>
      <p:ext uri="{BB962C8B-B14F-4D97-AF65-F5344CB8AC3E}">
        <p14:creationId xmlns:p14="http://schemas.microsoft.com/office/powerpoint/2010/main" val="14589722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a:stretch>
            <a:fillRect/>
          </a:stretch>
        </p:blipFill>
        <p:spPr bwMode="auto">
          <a:xfrm>
            <a:off x="1392994" y="1428736"/>
            <a:ext cx="6474069" cy="4143404"/>
          </a:xfrm>
          <a:prstGeom prst="rect">
            <a:avLst/>
          </a:prstGeom>
          <a:noFill/>
          <a:ln w="9525">
            <a:noFill/>
            <a:miter lim="800000"/>
            <a:headEnd/>
            <a:tailEnd/>
          </a:ln>
          <a:effectLst/>
        </p:spPr>
      </p:pic>
    </p:spTree>
    <p:extLst>
      <p:ext uri="{BB962C8B-B14F-4D97-AF65-F5344CB8AC3E}">
        <p14:creationId xmlns:p14="http://schemas.microsoft.com/office/powerpoint/2010/main" val="218006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357166"/>
            <a:ext cx="2059346" cy="461665"/>
          </a:xfrm>
          <a:prstGeom prst="rect">
            <a:avLst/>
          </a:prstGeom>
        </p:spPr>
        <p:txBody>
          <a:bodyPr wrap="none">
            <a:spAutoFit/>
          </a:bodyPr>
          <a:lstStyle/>
          <a:p>
            <a:pPr algn="l"/>
            <a:r>
              <a:rPr lang="ar-IQ" sz="2400" b="1" dirty="0" smtClean="0">
                <a:solidFill>
                  <a:srgbClr val="FF0000"/>
                </a:solidFill>
              </a:rPr>
              <a:t>- : </a:t>
            </a:r>
            <a:r>
              <a:rPr lang="en-US" sz="2400" b="1" dirty="0" smtClean="0">
                <a:solidFill>
                  <a:srgbClr val="FF0000"/>
                </a:solidFill>
              </a:rPr>
              <a:t>Lubrication</a:t>
            </a:r>
            <a:endParaRPr lang="en-US" sz="2400" b="1" dirty="0">
              <a:solidFill>
                <a:srgbClr val="FF0000"/>
              </a:solidFill>
            </a:endParaRPr>
          </a:p>
        </p:txBody>
      </p:sp>
      <p:sp>
        <p:nvSpPr>
          <p:cNvPr id="3" name="مستطيل 2"/>
          <p:cNvSpPr/>
          <p:nvPr/>
        </p:nvSpPr>
        <p:spPr>
          <a:xfrm>
            <a:off x="500034" y="928670"/>
            <a:ext cx="8001056" cy="3046988"/>
          </a:xfrm>
          <a:prstGeom prst="rect">
            <a:avLst/>
          </a:prstGeom>
        </p:spPr>
        <p:txBody>
          <a:bodyPr wrap="square">
            <a:spAutoFit/>
          </a:bodyPr>
          <a:lstStyle/>
          <a:p>
            <a:pPr algn="l"/>
            <a:r>
              <a:rPr lang="en-US" sz="2400" dirty="0" smtClean="0"/>
              <a:t>Besides cooling, cutting fluids also aid the cutting process by lubricating the interface between the tool's cutting edge and the chip. By preventing friction at this interface, some of the heat generation is prevented. This lubrication also helps prevent the chip from being welded onto the tool, which interferes with subsequent cutting.</a:t>
            </a:r>
          </a:p>
          <a:p>
            <a:pPr algn="l"/>
            <a:r>
              <a:rPr lang="en-US" sz="2400" dirty="0" smtClean="0">
                <a:hlinkClick r:id="rId2" tooltip="Extreme pressure additive"/>
              </a:rPr>
              <a:t>Extreme pressure additives</a:t>
            </a:r>
            <a:r>
              <a:rPr lang="en-US" sz="2400" dirty="0" smtClean="0"/>
              <a:t> are often added to cutting fluids to further reduce tool wear.</a:t>
            </a:r>
            <a:endParaRPr lang="en-US" sz="24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a:srcRect/>
          <a:stretch>
            <a:fillRect/>
          </a:stretch>
        </p:blipFill>
        <p:spPr bwMode="auto">
          <a:xfrm>
            <a:off x="571472" y="428604"/>
            <a:ext cx="3174526" cy="2143140"/>
          </a:xfrm>
          <a:prstGeom prst="rect">
            <a:avLst/>
          </a:prstGeom>
          <a:noFill/>
          <a:ln w="9525">
            <a:noFill/>
            <a:miter lim="800000"/>
            <a:headEnd/>
            <a:tailEnd/>
          </a:ln>
          <a:effectLst/>
        </p:spPr>
      </p:pic>
      <p:pic>
        <p:nvPicPr>
          <p:cNvPr id="62468" name="Picture 4"/>
          <p:cNvPicPr>
            <a:picLocks noChangeAspect="1" noChangeArrowheads="1"/>
          </p:cNvPicPr>
          <p:nvPr/>
        </p:nvPicPr>
        <p:blipFill>
          <a:blip r:embed="rId3"/>
          <a:srcRect/>
          <a:stretch>
            <a:fillRect/>
          </a:stretch>
        </p:blipFill>
        <p:spPr bwMode="auto">
          <a:xfrm>
            <a:off x="5143504" y="357166"/>
            <a:ext cx="3478192" cy="2314579"/>
          </a:xfrm>
          <a:prstGeom prst="rect">
            <a:avLst/>
          </a:prstGeom>
          <a:noFill/>
          <a:ln w="9525">
            <a:noFill/>
            <a:miter lim="800000"/>
            <a:headEnd/>
            <a:tailEnd/>
          </a:ln>
          <a:effectLst/>
        </p:spPr>
      </p:pic>
      <p:pic>
        <p:nvPicPr>
          <p:cNvPr id="62469" name="Picture 5"/>
          <p:cNvPicPr>
            <a:picLocks noChangeAspect="1" noChangeArrowheads="1"/>
          </p:cNvPicPr>
          <p:nvPr/>
        </p:nvPicPr>
        <p:blipFill>
          <a:blip r:embed="rId4"/>
          <a:srcRect/>
          <a:stretch>
            <a:fillRect/>
          </a:stretch>
        </p:blipFill>
        <p:spPr bwMode="auto">
          <a:xfrm>
            <a:off x="523839" y="3161101"/>
            <a:ext cx="3309968" cy="2482477"/>
          </a:xfrm>
          <a:prstGeom prst="rect">
            <a:avLst/>
          </a:prstGeom>
          <a:noFill/>
          <a:ln w="9525">
            <a:noFill/>
            <a:miter lim="800000"/>
            <a:headEnd/>
            <a:tailEnd/>
          </a:ln>
          <a:effectLst/>
        </p:spPr>
      </p:pic>
      <p:pic>
        <p:nvPicPr>
          <p:cNvPr id="62470" name="Picture 6"/>
          <p:cNvPicPr>
            <a:picLocks noChangeAspect="1" noChangeArrowheads="1"/>
          </p:cNvPicPr>
          <p:nvPr/>
        </p:nvPicPr>
        <p:blipFill>
          <a:blip r:embed="rId5"/>
          <a:srcRect/>
          <a:stretch>
            <a:fillRect/>
          </a:stretch>
        </p:blipFill>
        <p:spPr bwMode="auto">
          <a:xfrm>
            <a:off x="5167317" y="3143248"/>
            <a:ext cx="3524274" cy="2643206"/>
          </a:xfrm>
          <a:prstGeom prst="rect">
            <a:avLst/>
          </a:prstGeom>
          <a:noFill/>
          <a:ln w="9525">
            <a:noFill/>
            <a:miter lim="800000"/>
            <a:headEnd/>
            <a:tailEnd/>
          </a:ln>
          <a:effectLst/>
        </p:spPr>
      </p:pic>
    </p:spTree>
    <p:extLst>
      <p:ext uri="{BB962C8B-B14F-4D97-AF65-F5344CB8AC3E}">
        <p14:creationId xmlns:p14="http://schemas.microsoft.com/office/powerpoint/2010/main" val="38371208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214290"/>
            <a:ext cx="8286808" cy="1200329"/>
          </a:xfrm>
          <a:prstGeom prst="rect">
            <a:avLst/>
          </a:prstGeom>
        </p:spPr>
        <p:txBody>
          <a:bodyPr wrap="square">
            <a:spAutoFit/>
          </a:bodyPr>
          <a:lstStyle/>
          <a:p>
            <a:pPr algn="l"/>
            <a:r>
              <a:rPr lang="en-US" dirty="0" smtClean="0"/>
              <a:t>Impact extrusion is a subset process of cold forging that is defined as a compressive metal deformation process conducted at room temperature.  Deformation is achieved by applying a tremendous amount of force to a billet by use of a mechanical or hydraulic press. </a:t>
            </a:r>
            <a:endParaRPr lang="ar-IQ" dirty="0"/>
          </a:p>
        </p:txBody>
      </p:sp>
      <p:sp>
        <p:nvSpPr>
          <p:cNvPr id="3" name="مستطيل 2"/>
          <p:cNvSpPr/>
          <p:nvPr/>
        </p:nvSpPr>
        <p:spPr>
          <a:xfrm>
            <a:off x="357158" y="1357298"/>
            <a:ext cx="8072494" cy="1754326"/>
          </a:xfrm>
          <a:prstGeom prst="rect">
            <a:avLst/>
          </a:prstGeom>
        </p:spPr>
        <p:txBody>
          <a:bodyPr wrap="square">
            <a:spAutoFit/>
          </a:bodyPr>
          <a:lstStyle/>
          <a:p>
            <a:pPr algn="l"/>
            <a:r>
              <a:rPr lang="en-US" dirty="0" smtClean="0"/>
              <a:t>Many materials can be impacted with good results.  Aluminum and medium-to-low carbon steel are the most common metals used, with copper and magnesium impacted in less frequent applications.  Titanium and stainless steel can be impacted under certain conditions, but deformation is more limited than what is achievable with the other alloys. </a:t>
            </a:r>
          </a:p>
          <a:p>
            <a:pPr algn="l"/>
            <a:r>
              <a:rPr lang="en-US" dirty="0" smtClean="0"/>
              <a:t>  </a:t>
            </a:r>
            <a:endParaRPr lang="en-US" dirty="0"/>
          </a:p>
        </p:txBody>
      </p:sp>
    </p:spTree>
    <p:extLst>
      <p:ext uri="{BB962C8B-B14F-4D97-AF65-F5344CB8AC3E}">
        <p14:creationId xmlns:p14="http://schemas.microsoft.com/office/powerpoint/2010/main" val="17602506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683506" y="217437"/>
            <a:ext cx="2407332" cy="2354307"/>
          </a:xfrm>
          <a:prstGeom prst="rect">
            <a:avLst/>
          </a:prstGeom>
          <a:noFill/>
          <a:ln w="9525">
            <a:noFill/>
            <a:miter lim="800000"/>
            <a:headEnd/>
            <a:tailEnd/>
          </a:ln>
          <a:effectLst/>
        </p:spPr>
      </p:pic>
      <p:sp>
        <p:nvSpPr>
          <p:cNvPr id="3" name="مستطيل 2"/>
          <p:cNvSpPr/>
          <p:nvPr/>
        </p:nvSpPr>
        <p:spPr>
          <a:xfrm>
            <a:off x="1134264" y="2571744"/>
            <a:ext cx="1804405" cy="369332"/>
          </a:xfrm>
          <a:prstGeom prst="rect">
            <a:avLst/>
          </a:prstGeom>
        </p:spPr>
        <p:txBody>
          <a:bodyPr wrap="none">
            <a:spAutoFit/>
          </a:bodyPr>
          <a:lstStyle/>
          <a:p>
            <a:r>
              <a:rPr lang="en-US" dirty="0" smtClean="0"/>
              <a:t>Backward </a:t>
            </a:r>
            <a:r>
              <a:rPr lang="en-US" b="1" dirty="0" smtClean="0"/>
              <a:t>impact</a:t>
            </a:r>
            <a:endParaRPr lang="ar-IQ" dirty="0"/>
          </a:p>
        </p:txBody>
      </p:sp>
      <p:pic>
        <p:nvPicPr>
          <p:cNvPr id="63491" name="Picture 3"/>
          <p:cNvPicPr>
            <a:picLocks noChangeAspect="1" noChangeArrowheads="1"/>
          </p:cNvPicPr>
          <p:nvPr/>
        </p:nvPicPr>
        <p:blipFill>
          <a:blip r:embed="rId3"/>
          <a:srcRect/>
          <a:stretch>
            <a:fillRect/>
          </a:stretch>
        </p:blipFill>
        <p:spPr bwMode="auto">
          <a:xfrm>
            <a:off x="4357686" y="428603"/>
            <a:ext cx="1257302" cy="2243421"/>
          </a:xfrm>
          <a:prstGeom prst="rect">
            <a:avLst/>
          </a:prstGeom>
          <a:noFill/>
          <a:ln w="9525">
            <a:noFill/>
            <a:miter lim="800000"/>
            <a:headEnd/>
            <a:tailEnd/>
          </a:ln>
          <a:effectLst/>
        </p:spPr>
      </p:pic>
      <p:pic>
        <p:nvPicPr>
          <p:cNvPr id="63492" name="Picture 4"/>
          <p:cNvPicPr>
            <a:picLocks noChangeAspect="1" noChangeArrowheads="1"/>
          </p:cNvPicPr>
          <p:nvPr/>
        </p:nvPicPr>
        <p:blipFill>
          <a:blip r:embed="rId4"/>
          <a:srcRect/>
          <a:stretch>
            <a:fillRect/>
          </a:stretch>
        </p:blipFill>
        <p:spPr bwMode="auto">
          <a:xfrm>
            <a:off x="428582" y="3214672"/>
            <a:ext cx="2786096" cy="2786096"/>
          </a:xfrm>
          <a:prstGeom prst="rect">
            <a:avLst/>
          </a:prstGeom>
          <a:noFill/>
          <a:ln w="9525">
            <a:noFill/>
            <a:miter lim="800000"/>
            <a:headEnd/>
            <a:tailEnd/>
          </a:ln>
          <a:effectLst/>
        </p:spPr>
      </p:pic>
      <p:pic>
        <p:nvPicPr>
          <p:cNvPr id="63493" name="Picture 5"/>
          <p:cNvPicPr>
            <a:picLocks noChangeAspect="1" noChangeArrowheads="1"/>
          </p:cNvPicPr>
          <p:nvPr/>
        </p:nvPicPr>
        <p:blipFill>
          <a:blip r:embed="rId5"/>
          <a:srcRect/>
          <a:stretch>
            <a:fillRect/>
          </a:stretch>
        </p:blipFill>
        <p:spPr bwMode="auto">
          <a:xfrm>
            <a:off x="5985720" y="357166"/>
            <a:ext cx="2907652" cy="2071702"/>
          </a:xfrm>
          <a:prstGeom prst="rect">
            <a:avLst/>
          </a:prstGeom>
          <a:noFill/>
          <a:ln w="9525">
            <a:noFill/>
            <a:miter lim="800000"/>
            <a:headEnd/>
            <a:tailEnd/>
          </a:ln>
          <a:effectLst/>
        </p:spPr>
      </p:pic>
      <p:sp>
        <p:nvSpPr>
          <p:cNvPr id="7" name="مستطيل 6"/>
          <p:cNvSpPr/>
          <p:nvPr/>
        </p:nvSpPr>
        <p:spPr>
          <a:xfrm>
            <a:off x="6143636" y="2571744"/>
            <a:ext cx="2786050" cy="923330"/>
          </a:xfrm>
          <a:prstGeom prst="rect">
            <a:avLst/>
          </a:prstGeom>
        </p:spPr>
        <p:txBody>
          <a:bodyPr wrap="square">
            <a:spAutoFit/>
          </a:bodyPr>
          <a:lstStyle/>
          <a:p>
            <a:r>
              <a:rPr lang="en-US" dirty="0" smtClean="0"/>
              <a:t>Cold </a:t>
            </a:r>
            <a:r>
              <a:rPr lang="en-US" b="1" dirty="0" smtClean="0"/>
              <a:t>impact extrusion</a:t>
            </a:r>
            <a:r>
              <a:rPr lang="en-US" dirty="0" smtClean="0"/>
              <a:t> screening cans are still the most cost effective </a:t>
            </a:r>
            <a:r>
              <a:rPr lang="en-US" b="1" dirty="0" smtClean="0"/>
              <a:t>...</a:t>
            </a:r>
            <a:endParaRPr lang="ar-IQ" dirty="0"/>
          </a:p>
        </p:txBody>
      </p:sp>
      <p:pic>
        <p:nvPicPr>
          <p:cNvPr id="63494" name="Picture 6"/>
          <p:cNvPicPr>
            <a:picLocks noChangeAspect="1" noChangeArrowheads="1"/>
          </p:cNvPicPr>
          <p:nvPr/>
        </p:nvPicPr>
        <p:blipFill>
          <a:blip r:embed="rId6"/>
          <a:srcRect/>
          <a:stretch>
            <a:fillRect/>
          </a:stretch>
        </p:blipFill>
        <p:spPr bwMode="auto">
          <a:xfrm>
            <a:off x="5000620" y="3643314"/>
            <a:ext cx="3143272" cy="2357454"/>
          </a:xfrm>
          <a:prstGeom prst="rect">
            <a:avLst/>
          </a:prstGeom>
          <a:noFill/>
          <a:ln w="9525">
            <a:noFill/>
            <a:miter lim="800000"/>
            <a:headEnd/>
            <a:tailEnd/>
          </a:ln>
          <a:effectLst/>
        </p:spPr>
      </p:pic>
    </p:spTree>
    <p:extLst>
      <p:ext uri="{BB962C8B-B14F-4D97-AF65-F5344CB8AC3E}">
        <p14:creationId xmlns:p14="http://schemas.microsoft.com/office/powerpoint/2010/main" val="7364905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428604"/>
            <a:ext cx="1195134" cy="369332"/>
          </a:xfrm>
          <a:prstGeom prst="rect">
            <a:avLst/>
          </a:prstGeom>
        </p:spPr>
        <p:txBody>
          <a:bodyPr wrap="none">
            <a:spAutoFit/>
          </a:bodyPr>
          <a:lstStyle/>
          <a:p>
            <a:r>
              <a:rPr lang="en-US" dirty="0" smtClean="0">
                <a:effectLst>
                  <a:outerShdw blurRad="38100" dist="38100" dir="2700000" algn="tl">
                    <a:srgbClr val="000000">
                      <a:alpha val="43137"/>
                    </a:srgbClr>
                  </a:outerShdw>
                  <a:reflection blurRad="12700" stA="48000" endA="300" endPos="55000" dir="5400000" sy="-90000" algn="bl" rotWithShape="0"/>
                </a:effectLst>
              </a:rPr>
              <a:t>Post-test :-</a:t>
            </a:r>
            <a:endParaRPr lang="ar-IQ" dirty="0"/>
          </a:p>
        </p:txBody>
      </p:sp>
      <p:sp>
        <p:nvSpPr>
          <p:cNvPr id="3" name="مستطيل 2"/>
          <p:cNvSpPr/>
          <p:nvPr/>
        </p:nvSpPr>
        <p:spPr>
          <a:xfrm>
            <a:off x="714348" y="1720840"/>
            <a:ext cx="8001056" cy="2862322"/>
          </a:xfrm>
          <a:prstGeom prst="rect">
            <a:avLst/>
          </a:prstGeom>
        </p:spPr>
        <p:txBody>
          <a:bodyPr wrap="square">
            <a:spAutoFit/>
          </a:bodyPr>
          <a:lstStyle/>
          <a:p>
            <a:pPr algn="l" rtl="0"/>
            <a:r>
              <a:rPr lang="en-US" dirty="0" smtClean="0"/>
              <a:t>1 - by-products of the process (extrusion) is: -</a:t>
            </a:r>
            <a:br>
              <a:rPr lang="en-US" dirty="0" smtClean="0"/>
            </a:br>
            <a:r>
              <a:rPr lang="en-US" dirty="0" smtClean="0"/>
              <a:t>A - Reich.</a:t>
            </a:r>
            <a:br>
              <a:rPr lang="en-US" dirty="0" smtClean="0"/>
            </a:br>
            <a:r>
              <a:rPr lang="en-US" dirty="0" smtClean="0"/>
              <a:t>B - oxidation surfaces.</a:t>
            </a:r>
            <a:br>
              <a:rPr lang="en-US" dirty="0" smtClean="0"/>
            </a:br>
            <a:r>
              <a:rPr lang="en-US" dirty="0" smtClean="0"/>
              <a:t>C - Changes the structure of the metal.</a:t>
            </a:r>
            <a:br>
              <a:rPr lang="en-US" dirty="0" smtClean="0"/>
            </a:br>
            <a:r>
              <a:rPr lang="en-US" dirty="0" smtClean="0"/>
              <a:t>2 - dimensional measurements to Products process (extrusion) are: -</a:t>
            </a:r>
            <a:br>
              <a:rPr lang="en-US" dirty="0" smtClean="0"/>
            </a:br>
            <a:r>
              <a:rPr lang="en-US" dirty="0" smtClean="0"/>
              <a:t>A - final.</a:t>
            </a:r>
            <a:br>
              <a:rPr lang="en-US" dirty="0" smtClean="0"/>
            </a:br>
            <a:r>
              <a:rPr lang="en-US" dirty="0" smtClean="0"/>
              <a:t>B - is infinite.</a:t>
            </a:r>
            <a:br>
              <a:rPr lang="en-US" dirty="0" smtClean="0"/>
            </a:br>
            <a:r>
              <a:rPr lang="en-US" dirty="0" smtClean="0"/>
              <a:t>3 - called the operating tools used in the process (extrusion): -</a:t>
            </a:r>
            <a:br>
              <a:rPr lang="en-US" dirty="0" smtClean="0"/>
            </a:br>
            <a:r>
              <a:rPr lang="en-US" dirty="0" smtClean="0"/>
              <a:t>A - cutting tools.</a:t>
            </a:r>
            <a:br>
              <a:rPr lang="en-US" dirty="0" smtClean="0"/>
            </a:br>
            <a:r>
              <a:rPr lang="en-US" dirty="0" smtClean="0"/>
              <a:t>B - the formation of molds.</a:t>
            </a:r>
          </a:p>
        </p:txBody>
      </p:sp>
      <p:sp>
        <p:nvSpPr>
          <p:cNvPr id="4" name="مستطيل 3"/>
          <p:cNvSpPr/>
          <p:nvPr/>
        </p:nvSpPr>
        <p:spPr>
          <a:xfrm>
            <a:off x="714348" y="1000108"/>
            <a:ext cx="7929618" cy="461665"/>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Tree>
    <p:extLst>
      <p:ext uri="{BB962C8B-B14F-4D97-AF65-F5344CB8AC3E}">
        <p14:creationId xmlns:p14="http://schemas.microsoft.com/office/powerpoint/2010/main" val="10532972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1582341"/>
            <a:ext cx="7572428" cy="2862322"/>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1 - The process (Cutting ) from operations: -</a:t>
            </a:r>
            <a:r>
              <a:rPr lang="en-US" dirty="0" smtClean="0"/>
              <a:t/>
            </a:r>
            <a:br>
              <a:rPr lang="en-US" dirty="0" smtClean="0"/>
            </a:br>
            <a:r>
              <a:rPr lang="en-US" dirty="0" smtClean="0"/>
              <a:t>A - driver.</a:t>
            </a:r>
            <a:br>
              <a:rPr lang="en-US" dirty="0" smtClean="0"/>
            </a:br>
            <a:r>
              <a:rPr lang="en-US" dirty="0" smtClean="0"/>
              <a:t>B - formation.</a:t>
            </a:r>
            <a:br>
              <a:rPr lang="en-US" dirty="0" smtClean="0"/>
            </a:br>
            <a:r>
              <a:rPr lang="en-US" dirty="0" smtClean="0">
                <a:effectLst>
                  <a:outerShdw blurRad="38100" dist="38100" dir="2700000" algn="tl">
                    <a:srgbClr val="000000">
                      <a:alpha val="43137"/>
                    </a:srgbClr>
                  </a:outerShdw>
                </a:effectLst>
              </a:rPr>
              <a:t>2 - after a process (cutting ) gets in the product: -</a:t>
            </a:r>
            <a:br>
              <a:rPr lang="en-US" dirty="0" smtClean="0">
                <a:effectLst>
                  <a:outerShdw blurRad="38100" dist="38100" dir="2700000" algn="tl">
                    <a:srgbClr val="000000">
                      <a:alpha val="43137"/>
                    </a:srgbClr>
                  </a:outerShdw>
                </a:effectLst>
              </a:rPr>
            </a:br>
            <a:r>
              <a:rPr lang="en-US" dirty="0" smtClean="0"/>
              <a:t>A - decrease in size.</a:t>
            </a:r>
            <a:br>
              <a:rPr lang="en-US" dirty="0" smtClean="0"/>
            </a:br>
            <a:r>
              <a:rPr lang="en-US" dirty="0" smtClean="0"/>
              <a:t>B - Increase the volume.</a:t>
            </a:r>
            <a:br>
              <a:rPr lang="en-US" dirty="0" smtClean="0"/>
            </a:br>
            <a:r>
              <a:rPr lang="en-US" dirty="0" smtClean="0"/>
              <a:t>C - conservative on the size.</a:t>
            </a:r>
            <a:br>
              <a:rPr lang="en-US" dirty="0" smtClean="0"/>
            </a:br>
            <a:r>
              <a:rPr lang="en-US" dirty="0" smtClean="0">
                <a:effectLst>
                  <a:outerShdw blurRad="38100" dist="38100" dir="2700000" algn="tl">
                    <a:srgbClr val="000000">
                      <a:alpha val="43137"/>
                    </a:srgbClr>
                  </a:outerShdw>
                </a:effectLst>
              </a:rPr>
              <a:t>3 - the most important side effect of the process (cutting ) are: -</a:t>
            </a:r>
            <a:r>
              <a:rPr lang="en-US" dirty="0" smtClean="0"/>
              <a:t/>
            </a:r>
            <a:br>
              <a:rPr lang="en-US" dirty="0" smtClean="0"/>
            </a:br>
            <a:r>
              <a:rPr lang="en-US" dirty="0" smtClean="0"/>
              <a:t>A - improve the mechanical properties of busy.</a:t>
            </a:r>
            <a:br>
              <a:rPr lang="en-US" dirty="0" smtClean="0"/>
            </a:br>
            <a:r>
              <a:rPr lang="en-US" dirty="0" smtClean="0"/>
              <a:t>B - Increasing the hardness of the surface is busy</a:t>
            </a:r>
            <a:endParaRPr lang="ar-IQ" dirty="0"/>
          </a:p>
        </p:txBody>
      </p:sp>
      <p:sp>
        <p:nvSpPr>
          <p:cNvPr id="3" name="مستطيل 2"/>
          <p:cNvSpPr/>
          <p:nvPr/>
        </p:nvSpPr>
        <p:spPr>
          <a:xfrm>
            <a:off x="857224" y="1071546"/>
            <a:ext cx="7143800" cy="461665"/>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
        <p:nvSpPr>
          <p:cNvPr id="4" name="مستطيل 3"/>
          <p:cNvSpPr/>
          <p:nvPr/>
        </p:nvSpPr>
        <p:spPr>
          <a:xfrm>
            <a:off x="857224" y="714356"/>
            <a:ext cx="1447768" cy="369332"/>
          </a:xfrm>
          <a:prstGeom prst="rect">
            <a:avLst/>
          </a:prstGeom>
        </p:spPr>
        <p:txBody>
          <a:bodyPr wrap="none">
            <a:spAutoFit/>
          </a:bodyPr>
          <a:lstStyle/>
          <a:p>
            <a:r>
              <a:rPr lang="en-US" dirty="0" smtClean="0">
                <a:solidFill>
                  <a:srgbClr val="FF0000"/>
                </a:solidFill>
              </a:rPr>
              <a:t>2- pre-testing</a:t>
            </a:r>
            <a:endParaRPr lang="ar-IQ" dirty="0"/>
          </a:p>
        </p:txBody>
      </p:sp>
    </p:spTree>
    <p:extLst>
      <p:ext uri="{BB962C8B-B14F-4D97-AF65-F5344CB8AC3E}">
        <p14:creationId xmlns:p14="http://schemas.microsoft.com/office/powerpoint/2010/main" val="21928537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571480"/>
            <a:ext cx="7715304" cy="1754326"/>
          </a:xfrm>
          <a:prstGeom prst="rect">
            <a:avLst/>
          </a:prstGeom>
        </p:spPr>
        <p:txBody>
          <a:bodyPr wrap="square">
            <a:spAutoFit/>
          </a:bodyPr>
          <a:lstStyle/>
          <a:p>
            <a:pPr algn="l"/>
            <a:r>
              <a:rPr lang="en-US" dirty="0" smtClean="0"/>
              <a:t>Note:</a:t>
            </a:r>
            <a:br>
              <a:rPr lang="en-US" dirty="0" smtClean="0"/>
            </a:br>
            <a:r>
              <a:rPr lang="en-US" dirty="0" smtClean="0"/>
              <a:t>1. Each question one degree.</a:t>
            </a:r>
            <a:br>
              <a:rPr lang="en-US" dirty="0" smtClean="0"/>
            </a:br>
            <a:r>
              <a:rPr lang="en-US" dirty="0" smtClean="0"/>
              <a:t>2. Please check that your answer review page (key answers to the tests) at the end of the module, in case you get the degree thus only 9 more needy to study this unit and go to the next unit of study. In case you have a degree less than 9 will need to study this unit.</a:t>
            </a:r>
            <a:endParaRPr lang="ar-IQ" dirty="0"/>
          </a:p>
        </p:txBody>
      </p:sp>
    </p:spTree>
    <p:extLst>
      <p:ext uri="{BB962C8B-B14F-4D97-AF65-F5344CB8AC3E}">
        <p14:creationId xmlns:p14="http://schemas.microsoft.com/office/powerpoint/2010/main" val="34175769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43174" y="2285992"/>
            <a:ext cx="3429024" cy="461665"/>
          </a:xfrm>
          <a:prstGeom prst="rect">
            <a:avLst/>
          </a:prstGeom>
        </p:spPr>
        <p:txBody>
          <a:bodyPr wrap="square">
            <a:spAutoFit/>
          </a:bodyPr>
          <a:lstStyle/>
          <a:p>
            <a:pPr algn="ctr"/>
            <a:r>
              <a:rPr lang="en-US" sz="2400" b="1" dirty="0" smtClean="0">
                <a:solidFill>
                  <a:srgbClr val="FF0000"/>
                </a:solidFill>
              </a:rPr>
              <a:t>3- </a:t>
            </a:r>
            <a:r>
              <a:rPr lang="en-US" sz="2400" dirty="0" smtClean="0">
                <a:solidFill>
                  <a:srgbClr val="FF0000"/>
                </a:solidFill>
              </a:rPr>
              <a:t>Display module</a:t>
            </a:r>
            <a:endParaRPr lang="ar-IQ" sz="2400" b="1" dirty="0">
              <a:solidFill>
                <a:srgbClr val="FF0000"/>
              </a:solidFill>
            </a:endParaRPr>
          </a:p>
        </p:txBody>
      </p:sp>
    </p:spTree>
    <p:extLst>
      <p:ext uri="{BB962C8B-B14F-4D97-AF65-F5344CB8AC3E}">
        <p14:creationId xmlns:p14="http://schemas.microsoft.com/office/powerpoint/2010/main" val="35718139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358246" cy="1200329"/>
          </a:xfrm>
          <a:prstGeom prst="rect">
            <a:avLst/>
          </a:prstGeom>
        </p:spPr>
        <p:txBody>
          <a:bodyPr wrap="square">
            <a:spAutoFit/>
          </a:bodyPr>
          <a:lstStyle/>
          <a:p>
            <a:pPr algn="l"/>
            <a:r>
              <a:rPr lang="en-US" b="1" dirty="0" smtClean="0"/>
              <a:t>Drilling</a:t>
            </a:r>
            <a:r>
              <a:rPr lang="en-US" dirty="0" smtClean="0"/>
              <a:t> is a </a:t>
            </a:r>
            <a:r>
              <a:rPr lang="en-US" dirty="0" smtClean="0">
                <a:hlinkClick r:id="rId2" tooltip="Cutting"/>
              </a:rPr>
              <a:t>cutting</a:t>
            </a:r>
            <a:r>
              <a:rPr lang="en-US" dirty="0" smtClean="0"/>
              <a:t> process that uses a </a:t>
            </a:r>
            <a:r>
              <a:rPr lang="en-US" dirty="0" smtClean="0">
                <a:hlinkClick r:id="rId3" tooltip="Drill bit"/>
              </a:rPr>
              <a:t>drill bit</a:t>
            </a:r>
            <a:r>
              <a:rPr lang="en-US" dirty="0" smtClean="0"/>
              <a:t> to cut or enlarge a hole in solid materials. The drill bit is a multipoint, end </a:t>
            </a:r>
            <a:r>
              <a:rPr lang="en-US" dirty="0" smtClean="0">
                <a:hlinkClick r:id="rId4" tooltip="Cutting tool"/>
              </a:rPr>
              <a:t>cutting tool</a:t>
            </a:r>
            <a:r>
              <a:rPr lang="en-US" dirty="0" smtClean="0"/>
              <a:t>. It cuts by applying </a:t>
            </a:r>
            <a:r>
              <a:rPr lang="en-US" dirty="0" smtClean="0">
                <a:hlinkClick r:id="rId5" tooltip="Pressure"/>
              </a:rPr>
              <a:t>pressure</a:t>
            </a:r>
            <a:r>
              <a:rPr lang="en-US" dirty="0" smtClean="0"/>
              <a:t> and rotation to the work piece, which forms </a:t>
            </a:r>
            <a:r>
              <a:rPr lang="en-US" dirty="0" smtClean="0">
                <a:hlinkClick r:id="rId6" tooltip="Swarf"/>
              </a:rPr>
              <a:t>chips</a:t>
            </a:r>
            <a:r>
              <a:rPr lang="en-US" dirty="0" smtClean="0"/>
              <a:t> at the cutting edge.</a:t>
            </a:r>
          </a:p>
          <a:p>
            <a:pPr algn="l"/>
            <a:endParaRPr lang="ar-IQ" dirty="0"/>
          </a:p>
        </p:txBody>
      </p:sp>
      <p:sp>
        <p:nvSpPr>
          <p:cNvPr id="3" name="مستطيل 2"/>
          <p:cNvSpPr/>
          <p:nvPr/>
        </p:nvSpPr>
        <p:spPr>
          <a:xfrm>
            <a:off x="285720" y="1142984"/>
            <a:ext cx="8143932" cy="2308324"/>
          </a:xfrm>
          <a:prstGeom prst="rect">
            <a:avLst/>
          </a:prstGeom>
        </p:spPr>
        <p:txBody>
          <a:bodyPr wrap="square">
            <a:spAutoFit/>
          </a:bodyPr>
          <a:lstStyle/>
          <a:p>
            <a:pPr algn="l"/>
            <a:r>
              <a:rPr lang="en-US" b="1" dirty="0" smtClean="0"/>
              <a:t>Process</a:t>
            </a:r>
          </a:p>
          <a:p>
            <a:pPr algn="l"/>
            <a:r>
              <a:rPr lang="en-US" dirty="0" smtClean="0"/>
              <a:t>Drilled holes are characterized by their sharp edge on the entrance side and the presence of </a:t>
            </a:r>
            <a:r>
              <a:rPr lang="en-US" dirty="0" smtClean="0">
                <a:hlinkClick r:id="rId7" tooltip="Burr (metal)"/>
              </a:rPr>
              <a:t>burrs</a:t>
            </a:r>
            <a:r>
              <a:rPr lang="en-US" dirty="0" smtClean="0"/>
              <a:t> on the exit side (unless they have been removed). Also, the inside of the hole usually has helical feed marks.</a:t>
            </a:r>
            <a:r>
              <a:rPr lang="en-US" baseline="30000" dirty="0" smtClean="0">
                <a:hlinkClick r:id="rId8"/>
              </a:rPr>
              <a:t>[1]</a:t>
            </a:r>
            <a:endParaRPr lang="en-US" dirty="0" smtClean="0"/>
          </a:p>
          <a:p>
            <a:pPr algn="l"/>
            <a:r>
              <a:rPr lang="en-US" dirty="0" smtClean="0"/>
              <a:t>Drilling may affect the mechanical properties of the work piece by creating low </a:t>
            </a:r>
            <a:r>
              <a:rPr lang="en-US" dirty="0" smtClean="0">
                <a:hlinkClick r:id="rId9" tooltip="Residual stress"/>
              </a:rPr>
              <a:t>residual stresses</a:t>
            </a:r>
            <a:r>
              <a:rPr lang="en-US" dirty="0" smtClean="0"/>
              <a:t> around the hole opening and a very thin layer of highly </a:t>
            </a:r>
            <a:r>
              <a:rPr lang="en-US" dirty="0" smtClean="0">
                <a:hlinkClick r:id="rId10" tooltip="Stress (mechanics)"/>
              </a:rPr>
              <a:t>stressed</a:t>
            </a:r>
            <a:r>
              <a:rPr lang="en-US" dirty="0" smtClean="0"/>
              <a:t> and disturbed material on the newly formed surface. This causes the work piece to </a:t>
            </a:r>
            <a:endParaRPr lang="ar-IQ" dirty="0" smtClean="0"/>
          </a:p>
          <a:p>
            <a:pPr algn="l"/>
            <a:r>
              <a:rPr lang="en-US" dirty="0" smtClean="0"/>
              <a:t>become more susceptible to </a:t>
            </a:r>
            <a:r>
              <a:rPr lang="en-US" dirty="0" smtClean="0">
                <a:hlinkClick r:id="rId11" tooltip="Corrosion"/>
              </a:rPr>
              <a:t>corrosion</a:t>
            </a:r>
            <a:r>
              <a:rPr lang="en-US" dirty="0" smtClean="0"/>
              <a:t> at the stressed surface</a:t>
            </a:r>
          </a:p>
        </p:txBody>
      </p:sp>
    </p:spTree>
    <p:extLst>
      <p:ext uri="{BB962C8B-B14F-4D97-AF65-F5344CB8AC3E}">
        <p14:creationId xmlns:p14="http://schemas.microsoft.com/office/powerpoint/2010/main" val="10200371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642919"/>
            <a:ext cx="7858180" cy="2585323"/>
          </a:xfrm>
          <a:prstGeom prst="rect">
            <a:avLst/>
          </a:prstGeom>
          <a:noFill/>
        </p:spPr>
        <p:txBody>
          <a:bodyPr wrap="square">
            <a:spAutoFit/>
          </a:bodyPr>
          <a:lstStyle/>
          <a:p>
            <a:pPr algn="l"/>
            <a:r>
              <a:rPr lang="en-US" dirty="0" smtClean="0"/>
              <a:t>For </a:t>
            </a:r>
            <a:r>
              <a:rPr lang="en-US" dirty="0" smtClean="0">
                <a:hlinkClick r:id="rId2" tooltip="Flute"/>
              </a:rPr>
              <a:t>fluted</a:t>
            </a:r>
            <a:r>
              <a:rPr lang="en-US" dirty="0" smtClean="0"/>
              <a:t> drill bits, any chips are removed via the flutes. Chips may be long spirals or small flakes, depending on the material, and process parameters.</a:t>
            </a:r>
            <a:r>
              <a:rPr lang="en-US" baseline="30000" dirty="0" smtClean="0"/>
              <a:t> </a:t>
            </a:r>
            <a:r>
              <a:rPr lang="en-US" dirty="0" smtClean="0"/>
              <a:t>The type of chips formed can be an indicator of the </a:t>
            </a:r>
            <a:r>
              <a:rPr lang="en-US" dirty="0" smtClean="0">
                <a:hlinkClick r:id="rId3" tooltip="Machinability"/>
              </a:rPr>
              <a:t>machine ability</a:t>
            </a:r>
            <a:r>
              <a:rPr lang="en-US" dirty="0" smtClean="0"/>
              <a:t> of the material, with long gummy chips reducing machine ability.</a:t>
            </a:r>
          </a:p>
          <a:p>
            <a:pPr algn="l"/>
            <a:r>
              <a:rPr lang="en-US" dirty="0" smtClean="0"/>
              <a:t>When possible drilled holes should be located perpendicular to the work piece surface. This minimizes the drill bit's tendency to "walk", that is, to be </a:t>
            </a:r>
            <a:r>
              <a:rPr lang="en-US" dirty="0" smtClean="0">
                <a:hlinkClick r:id="rId4" tooltip="Deflection (engineering)"/>
              </a:rPr>
              <a:t>deflected</a:t>
            </a:r>
            <a:r>
              <a:rPr lang="en-US" dirty="0" smtClean="0"/>
              <a:t>, which causes the hole to be misplaced. The higher the length-to-diameter ratio of the drill bit, the higher the tendency to walk. The tendency to walk is also preempted in various other ways, which include:</a:t>
            </a:r>
            <a:endParaRPr lang="en-US" dirty="0"/>
          </a:p>
        </p:txBody>
      </p:sp>
    </p:spTree>
    <p:extLst>
      <p:ext uri="{BB962C8B-B14F-4D97-AF65-F5344CB8AC3E}">
        <p14:creationId xmlns:p14="http://schemas.microsoft.com/office/powerpoint/2010/main" val="40914300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428604"/>
            <a:ext cx="8429684" cy="5355312"/>
          </a:xfrm>
          <a:prstGeom prst="rect">
            <a:avLst/>
          </a:prstGeom>
        </p:spPr>
        <p:txBody>
          <a:bodyPr wrap="square">
            <a:spAutoFit/>
          </a:bodyPr>
          <a:lstStyle/>
          <a:p>
            <a:pPr algn="l"/>
            <a:endParaRPr lang="en-US" dirty="0" smtClean="0"/>
          </a:p>
          <a:p>
            <a:pPr lvl="1" algn="l"/>
            <a:r>
              <a:rPr lang="en-US" dirty="0" smtClean="0">
                <a:hlinkClick r:id="rId2" tooltip="Casting"/>
              </a:rPr>
              <a:t>Casting</a:t>
            </a:r>
            <a:r>
              <a:rPr lang="en-US" dirty="0" smtClean="0"/>
              <a:t>, </a:t>
            </a:r>
            <a:r>
              <a:rPr lang="en-US" dirty="0" smtClean="0">
                <a:hlinkClick r:id="rId3" tooltip="Molding (process)"/>
              </a:rPr>
              <a:t>molding</a:t>
            </a:r>
            <a:r>
              <a:rPr lang="en-US" dirty="0" smtClean="0"/>
              <a:t>, or </a:t>
            </a:r>
            <a:r>
              <a:rPr lang="en-US" dirty="0" smtClean="0">
                <a:hlinkClick r:id="rId4" tooltip="Forging"/>
              </a:rPr>
              <a:t>forging</a:t>
            </a:r>
            <a:r>
              <a:rPr lang="en-US" dirty="0" smtClean="0"/>
              <a:t> a mark into the work piece</a:t>
            </a:r>
          </a:p>
          <a:p>
            <a:pPr lvl="1" algn="l"/>
            <a:r>
              <a:rPr lang="en-US" dirty="0" smtClean="0">
                <a:hlinkClick r:id="rId5" tooltip="Punch (metalworking)"/>
              </a:rPr>
              <a:t>Center punching</a:t>
            </a:r>
            <a:endParaRPr lang="en-US" dirty="0" smtClean="0"/>
          </a:p>
          <a:p>
            <a:pPr lvl="1" algn="l"/>
            <a:r>
              <a:rPr lang="en-US" dirty="0" smtClean="0">
                <a:hlinkClick r:id="rId6" tooltip="Spot drill"/>
              </a:rPr>
              <a:t>Spot drilling (i.e., center drilling)</a:t>
            </a:r>
            <a:endParaRPr lang="en-US" dirty="0" smtClean="0"/>
          </a:p>
          <a:p>
            <a:pPr lvl="1" algn="l"/>
            <a:r>
              <a:rPr lang="en-US" dirty="0" smtClean="0">
                <a:hlinkClick r:id="rId7" tooltip="Spot facing"/>
              </a:rPr>
              <a:t>Spot facing</a:t>
            </a:r>
            <a:r>
              <a:rPr lang="en-US" dirty="0" smtClean="0"/>
              <a:t>, which is facing a certain area on a rough casting or forging to establish, essentially, an island of precisely known surface in a sea of imprecisely known surface</a:t>
            </a:r>
          </a:p>
          <a:p>
            <a:pPr algn="l"/>
            <a:r>
              <a:rPr lang="en-US" dirty="0" smtClean="0"/>
              <a:t>Constraining the position of the drill bit using a </a:t>
            </a:r>
            <a:r>
              <a:rPr lang="en-US" dirty="0" smtClean="0">
                <a:hlinkClick r:id="rId8" tooltip="Drill jig"/>
              </a:rPr>
              <a:t>drill jig</a:t>
            </a:r>
            <a:r>
              <a:rPr lang="en-US" dirty="0" smtClean="0"/>
              <a:t> with </a:t>
            </a:r>
            <a:r>
              <a:rPr lang="en-US" dirty="0" smtClean="0">
                <a:hlinkClick r:id="rId9" tooltip="Drill bushing"/>
              </a:rPr>
              <a:t>drill bushings</a:t>
            </a:r>
            <a:endParaRPr lang="en-US" dirty="0" smtClean="0"/>
          </a:p>
          <a:p>
            <a:pPr algn="l"/>
            <a:r>
              <a:rPr lang="en-US" dirty="0" smtClean="0">
                <a:hlinkClick r:id="rId10" tooltip="Surface finish"/>
              </a:rPr>
              <a:t>Surface finish</a:t>
            </a:r>
            <a:r>
              <a:rPr lang="en-US" dirty="0" smtClean="0"/>
              <a:t> in drilling may range from 32 to 500 micro inches. Finish cuts will generate surfaces near 32 micro inches, and roughing will be near 500 micro inches.</a:t>
            </a:r>
          </a:p>
          <a:p>
            <a:pPr algn="l"/>
            <a:r>
              <a:rPr lang="en-US" dirty="0" smtClean="0">
                <a:hlinkClick r:id="rId11" tooltip="Cutting fluid"/>
              </a:rPr>
              <a:t>Cutting fluid</a:t>
            </a:r>
            <a:r>
              <a:rPr lang="en-US" dirty="0" smtClean="0"/>
              <a:t> is commonly used to cool the drill bit, increase tool life, increase </a:t>
            </a:r>
            <a:r>
              <a:rPr lang="en-US" dirty="0" smtClean="0">
                <a:hlinkClick r:id="rId12" tooltip="Speeds and feeds"/>
              </a:rPr>
              <a:t>speeds and feeds</a:t>
            </a:r>
            <a:r>
              <a:rPr lang="en-US" dirty="0" smtClean="0"/>
              <a:t>, increase the surface finish, and aid in ejecting chips. Application of these fluids is usually done by flooding the work piece or by applying a spray mist.</a:t>
            </a:r>
            <a:r>
              <a:rPr lang="en-US" baseline="30000" dirty="0" smtClean="0">
                <a:hlinkClick r:id="rId13"/>
              </a:rPr>
              <a:t>[1]</a:t>
            </a:r>
            <a:endParaRPr lang="en-US" dirty="0" smtClean="0"/>
          </a:p>
          <a:p>
            <a:pPr algn="l"/>
            <a:r>
              <a:rPr lang="en-US" dirty="0" smtClean="0"/>
              <a:t>In deciding which drill(s) to use it is important to consider the task at hand and evaluate which drill would best accomplish the task. There are a variety of drill styles that each serve a different purpose. The sub land drill is capable of drilling more than one diameter. The spade drill is used to drill larger hole sizes. The index able drill is useful in managing chips.</a:t>
            </a:r>
            <a:r>
              <a:rPr lang="en-US" baseline="30000" dirty="0" smtClean="0">
                <a:hlinkClick r:id="rId13"/>
              </a:rPr>
              <a:t>[1]</a:t>
            </a:r>
            <a:endParaRPr lang="en-US" dirty="0" smtClean="0"/>
          </a:p>
          <a:p>
            <a:r>
              <a:rPr lang="en-US" dirty="0" smtClean="0"/>
              <a:t>Establishing a centering mark or feature before drilling, such as by                                        </a:t>
            </a:r>
            <a:endParaRPr lang="en-US" dirty="0"/>
          </a:p>
        </p:txBody>
      </p:sp>
    </p:spTree>
    <p:extLst>
      <p:ext uri="{BB962C8B-B14F-4D97-AF65-F5344CB8AC3E}">
        <p14:creationId xmlns:p14="http://schemas.microsoft.com/office/powerpoint/2010/main" val="216312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571480"/>
            <a:ext cx="721523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IQ"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rPr>
              <a:t> Water  </a:t>
            </a:r>
            <a:r>
              <a:rPr kumimoji="0" 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rPr>
              <a:t>1-</a:t>
            </a:r>
            <a:endParaRPr kumimoji="0" lang="ar-IQ" sz="24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rPr>
              <a:t>It has a high specific heat but is poor in lubrication and also encourages rusting. It is used as a cooling agent during tool grinding</a:t>
            </a:r>
            <a:r>
              <a:rPr kumimoji="0" lang="ar-IQ" sz="2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مستطيل 2"/>
          <p:cNvSpPr/>
          <p:nvPr/>
        </p:nvSpPr>
        <p:spPr>
          <a:xfrm>
            <a:off x="714348" y="428604"/>
            <a:ext cx="3929090" cy="584775"/>
          </a:xfrm>
          <a:prstGeom prst="rect">
            <a:avLst/>
          </a:prstGeom>
        </p:spPr>
        <p:txBody>
          <a:bodyPr wrap="square">
            <a:spAutoFit/>
          </a:bodyPr>
          <a:lstStyle/>
          <a:p>
            <a:pPr algn="l"/>
            <a:r>
              <a:rPr lang="ar-IQ"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ar-IQ"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Cutting fluids</a:t>
            </a:r>
            <a:endParaRPr lang="ar-IQ" sz="24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357166"/>
            <a:ext cx="1335622"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Spot drilling</a:t>
            </a:r>
            <a:endParaRPr lang="en-US" dirty="0">
              <a:effectLst>
                <a:outerShdw blurRad="38100" dist="38100" dir="2700000" algn="tl">
                  <a:srgbClr val="000000">
                    <a:alpha val="43137"/>
                  </a:srgbClr>
                </a:outerShdw>
              </a:effectLst>
            </a:endParaRPr>
          </a:p>
        </p:txBody>
      </p:sp>
      <p:sp>
        <p:nvSpPr>
          <p:cNvPr id="3" name="مستطيل 2"/>
          <p:cNvSpPr/>
          <p:nvPr/>
        </p:nvSpPr>
        <p:spPr>
          <a:xfrm>
            <a:off x="500034" y="714356"/>
            <a:ext cx="8429684" cy="1200329"/>
          </a:xfrm>
          <a:prstGeom prst="rect">
            <a:avLst/>
          </a:prstGeom>
        </p:spPr>
        <p:txBody>
          <a:bodyPr wrap="square">
            <a:spAutoFit/>
          </a:bodyPr>
          <a:lstStyle/>
          <a:p>
            <a:pPr algn="l"/>
            <a:r>
              <a:rPr lang="en-US" dirty="0" smtClean="0"/>
              <a:t>The purpose of spot drilling is to drill a hole that will act as a guide for drilling the final hole. The hole is only drilled part way into the work piece because it is only used to guide the beginning of the next drilling process.</a:t>
            </a:r>
          </a:p>
          <a:p>
            <a:pPr algn="l"/>
            <a:endParaRPr lang="ar-IQ" dirty="0"/>
          </a:p>
        </p:txBody>
      </p:sp>
      <p:sp>
        <p:nvSpPr>
          <p:cNvPr id="4" name="مستطيل 3"/>
          <p:cNvSpPr/>
          <p:nvPr/>
        </p:nvSpPr>
        <p:spPr>
          <a:xfrm>
            <a:off x="428596" y="1714488"/>
            <a:ext cx="1510542"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Center drilling</a:t>
            </a:r>
            <a:endParaRPr lang="en-US" dirty="0">
              <a:effectLst>
                <a:outerShdw blurRad="38100" dist="38100" dir="2700000" algn="tl">
                  <a:srgbClr val="000000">
                    <a:alpha val="43137"/>
                  </a:srgbClr>
                </a:outerShdw>
              </a:effectLst>
            </a:endParaRPr>
          </a:p>
        </p:txBody>
      </p:sp>
      <p:sp>
        <p:nvSpPr>
          <p:cNvPr id="5" name="مستطيل 4"/>
          <p:cNvSpPr/>
          <p:nvPr/>
        </p:nvSpPr>
        <p:spPr>
          <a:xfrm>
            <a:off x="428596" y="2000240"/>
            <a:ext cx="8286808" cy="923330"/>
          </a:xfrm>
          <a:prstGeom prst="rect">
            <a:avLst/>
          </a:prstGeom>
        </p:spPr>
        <p:txBody>
          <a:bodyPr wrap="square">
            <a:spAutoFit/>
          </a:bodyPr>
          <a:lstStyle/>
          <a:p>
            <a:pPr algn="l"/>
            <a:r>
              <a:rPr lang="en-US" dirty="0" smtClean="0"/>
              <a:t>The purpose of center drilling is to drill a hole that will act as a center of rotation for possible following operations. Center drilling is typically performed using a drill with a special shape, known as a center drill</a:t>
            </a:r>
            <a:endParaRPr lang="ar-IQ" dirty="0"/>
          </a:p>
        </p:txBody>
      </p:sp>
      <p:sp>
        <p:nvSpPr>
          <p:cNvPr id="6" name="مستطيل 5"/>
          <p:cNvSpPr/>
          <p:nvPr/>
        </p:nvSpPr>
        <p:spPr>
          <a:xfrm>
            <a:off x="285720" y="3000372"/>
            <a:ext cx="1842171"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Deep hole drilling</a:t>
            </a:r>
            <a:endParaRPr lang="en-US" dirty="0">
              <a:effectLst>
                <a:outerShdw blurRad="38100" dist="38100" dir="2700000" algn="tl">
                  <a:srgbClr val="000000">
                    <a:alpha val="43137"/>
                  </a:srgbClr>
                </a:outerShdw>
              </a:effectLst>
            </a:endParaRPr>
          </a:p>
        </p:txBody>
      </p:sp>
      <p:sp>
        <p:nvSpPr>
          <p:cNvPr id="7" name="مستطيل 6"/>
          <p:cNvSpPr/>
          <p:nvPr/>
        </p:nvSpPr>
        <p:spPr>
          <a:xfrm>
            <a:off x="357158" y="3429000"/>
            <a:ext cx="8429668" cy="2862322"/>
          </a:xfrm>
          <a:prstGeom prst="rect">
            <a:avLst/>
          </a:prstGeom>
        </p:spPr>
        <p:txBody>
          <a:bodyPr wrap="square">
            <a:spAutoFit/>
          </a:bodyPr>
          <a:lstStyle/>
          <a:p>
            <a:pPr algn="l"/>
            <a:r>
              <a:rPr lang="en-US" dirty="0" smtClean="0"/>
              <a:t>Deep hole drilling is defined as a hole depth greater than five times the diameter of the hole.</a:t>
            </a:r>
            <a:r>
              <a:rPr lang="en-US" baseline="30000" dirty="0" smtClean="0">
                <a:hlinkClick r:id="rId2"/>
              </a:rPr>
              <a:t>[2]</a:t>
            </a:r>
            <a:r>
              <a:rPr lang="en-US" dirty="0" smtClean="0"/>
              <a:t> These types of holes require special equipment to maintain the straightness and tolerances. Other considerations are roundness and surface finish.</a:t>
            </a:r>
          </a:p>
          <a:p>
            <a:pPr algn="l"/>
            <a:r>
              <a:rPr lang="en-US" dirty="0" smtClean="0"/>
              <a:t>Deep hole drilling is generally achievable with a few tooling methods, usually </a:t>
            </a:r>
            <a:r>
              <a:rPr lang="en-US" dirty="0" smtClean="0">
                <a:hlinkClick r:id="rId3" tooltip="Gun drilling"/>
              </a:rPr>
              <a:t>gun drilling</a:t>
            </a:r>
            <a:r>
              <a:rPr lang="en-US" dirty="0" smtClean="0"/>
              <a:t> or BTA drilling. These are differentiated due to the coolant entry method (internal or external) and chip removal method (internal or external). Secondary tooling methods include trepanning, skiving and burnishing, pull boring, or bottle boring.</a:t>
            </a:r>
          </a:p>
          <a:p>
            <a:pPr algn="l"/>
            <a:r>
              <a:rPr lang="en-US" dirty="0" smtClean="0"/>
              <a:t>A high tech monitoring system is used to control </a:t>
            </a:r>
            <a:r>
              <a:rPr lang="en-US" dirty="0" smtClean="0">
                <a:hlinkClick r:id="rId4" tooltip="Force"/>
              </a:rPr>
              <a:t>force</a:t>
            </a:r>
            <a:r>
              <a:rPr lang="en-US" dirty="0" smtClean="0"/>
              <a:t>, </a:t>
            </a:r>
            <a:r>
              <a:rPr lang="en-US" dirty="0" smtClean="0">
                <a:hlinkClick r:id="rId5" tooltip="Torque"/>
              </a:rPr>
              <a:t>torque</a:t>
            </a:r>
            <a:r>
              <a:rPr lang="en-US" dirty="0" smtClean="0"/>
              <a:t>, </a:t>
            </a:r>
            <a:r>
              <a:rPr lang="en-US" dirty="0" smtClean="0">
                <a:hlinkClick r:id="rId6" tooltip="Vibration"/>
              </a:rPr>
              <a:t>vibrations</a:t>
            </a:r>
            <a:r>
              <a:rPr lang="en-US" dirty="0" smtClean="0"/>
              <a:t>, and acoustic emission. The vibration is considered a major defect in deep hole drilling which can often cause the drill to break. Special coolant is usually used to aid in this type of drilling</a:t>
            </a:r>
            <a:endParaRPr lang="ar-IQ" dirty="0"/>
          </a:p>
        </p:txBody>
      </p:sp>
    </p:spTree>
    <p:extLst>
      <p:ext uri="{BB962C8B-B14F-4D97-AF65-F5344CB8AC3E}">
        <p14:creationId xmlns:p14="http://schemas.microsoft.com/office/powerpoint/2010/main" val="701846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285728"/>
            <a:ext cx="1253868"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Trepanning</a:t>
            </a:r>
            <a:endParaRPr lang="en-US" dirty="0">
              <a:effectLst>
                <a:outerShdw blurRad="38100" dist="38100" dir="2700000" algn="tl">
                  <a:srgbClr val="000000">
                    <a:alpha val="43137"/>
                  </a:srgbClr>
                </a:outerShdw>
              </a:effectLst>
            </a:endParaRPr>
          </a:p>
        </p:txBody>
      </p:sp>
      <p:sp>
        <p:nvSpPr>
          <p:cNvPr id="3" name="مستطيل 2"/>
          <p:cNvSpPr/>
          <p:nvPr/>
        </p:nvSpPr>
        <p:spPr>
          <a:xfrm>
            <a:off x="642910" y="642918"/>
            <a:ext cx="8215370" cy="1754326"/>
          </a:xfrm>
          <a:prstGeom prst="rect">
            <a:avLst/>
          </a:prstGeom>
        </p:spPr>
        <p:txBody>
          <a:bodyPr wrap="square">
            <a:spAutoFit/>
          </a:bodyPr>
          <a:lstStyle/>
          <a:p>
            <a:pPr algn="l"/>
            <a:r>
              <a:rPr lang="en-US" dirty="0" smtClean="0"/>
              <a:t>Trepanning is commonly used for creating larger diameter holes (up to 915 mm (36.0 in)) where a standard drill bit is not feasible or economical. Trepanning removes the desired diameter by cutting out a solid disk similar to the workings of a drafting compass. Trepanning is performed on flat products such as sheet metal, granite (</a:t>
            </a:r>
            <a:r>
              <a:rPr lang="en-US" dirty="0" smtClean="0">
                <a:hlinkClick r:id="rId2" tooltip="Curling stone"/>
              </a:rPr>
              <a:t>curling stone</a:t>
            </a:r>
            <a:r>
              <a:rPr lang="en-US" dirty="0" smtClean="0"/>
              <a:t>), plates, or structural members like </a:t>
            </a:r>
            <a:r>
              <a:rPr lang="en-US" dirty="0" smtClean="0">
                <a:hlinkClick r:id="rId3" tooltip="I-beam"/>
              </a:rPr>
              <a:t>I-beams</a:t>
            </a:r>
            <a:r>
              <a:rPr lang="en-US" dirty="0" smtClean="0"/>
              <a:t>. Trepanning can also be useful to make </a:t>
            </a:r>
            <a:r>
              <a:rPr lang="en-US" dirty="0" smtClean="0">
                <a:hlinkClick r:id="rId4" tooltip="Groove (machining)"/>
              </a:rPr>
              <a:t>grooves</a:t>
            </a:r>
            <a:r>
              <a:rPr lang="en-US" dirty="0" smtClean="0"/>
              <a:t> for inserting </a:t>
            </a:r>
            <a:r>
              <a:rPr lang="en-US" dirty="0" smtClean="0">
                <a:hlinkClick r:id="rId5" tooltip="Seal (device)"/>
              </a:rPr>
              <a:t>seals</a:t>
            </a:r>
            <a:r>
              <a:rPr lang="en-US" dirty="0" smtClean="0"/>
              <a:t>, such as </a:t>
            </a:r>
            <a:r>
              <a:rPr lang="en-US" dirty="0" smtClean="0">
                <a:hlinkClick r:id="rId6" tooltip="O-ring"/>
              </a:rPr>
              <a:t>O-rings</a:t>
            </a:r>
            <a:r>
              <a:rPr lang="en-US" dirty="0" smtClean="0"/>
              <a:t>.</a:t>
            </a:r>
            <a:endParaRPr lang="ar-IQ" dirty="0"/>
          </a:p>
        </p:txBody>
      </p:sp>
      <p:sp>
        <p:nvSpPr>
          <p:cNvPr id="4" name="مستطيل 3"/>
          <p:cNvSpPr/>
          <p:nvPr/>
        </p:nvSpPr>
        <p:spPr>
          <a:xfrm>
            <a:off x="357158" y="2428868"/>
            <a:ext cx="1428083"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Micro drilling</a:t>
            </a:r>
            <a:endParaRPr lang="en-US" dirty="0">
              <a:effectLst>
                <a:outerShdw blurRad="38100" dist="38100" dir="2700000" algn="tl">
                  <a:srgbClr val="000000">
                    <a:alpha val="43137"/>
                  </a:srgbClr>
                </a:outerShdw>
              </a:effectLst>
            </a:endParaRPr>
          </a:p>
        </p:txBody>
      </p:sp>
      <p:sp>
        <p:nvSpPr>
          <p:cNvPr id="5" name="مستطيل 4"/>
          <p:cNvSpPr/>
          <p:nvPr/>
        </p:nvSpPr>
        <p:spPr>
          <a:xfrm>
            <a:off x="357158" y="2857496"/>
            <a:ext cx="8501122" cy="1200329"/>
          </a:xfrm>
          <a:prstGeom prst="rect">
            <a:avLst/>
          </a:prstGeom>
        </p:spPr>
        <p:txBody>
          <a:bodyPr wrap="square">
            <a:spAutoFit/>
          </a:bodyPr>
          <a:lstStyle/>
          <a:p>
            <a:pPr algn="l"/>
            <a:r>
              <a:rPr lang="en-US" dirty="0" smtClean="0"/>
              <a:t>Micro drilling refers to the drilling of holes less than 0.5 mm (0.020 in). Drilling of holes at this small diameter presents greater problems since coolant fed drills cannot be used and high spindle speeds are required. High spindle speeds that exceed 10,000 RPM also require the use of balanced tool holders</a:t>
            </a:r>
            <a:endParaRPr lang="ar-IQ" dirty="0"/>
          </a:p>
        </p:txBody>
      </p:sp>
    </p:spTree>
    <p:extLst>
      <p:ext uri="{BB962C8B-B14F-4D97-AF65-F5344CB8AC3E}">
        <p14:creationId xmlns:p14="http://schemas.microsoft.com/office/powerpoint/2010/main" val="36499276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14290"/>
            <a:ext cx="1703672"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Drilling in metal</a:t>
            </a:r>
            <a:endParaRPr lang="en-US" dirty="0">
              <a:effectLst>
                <a:outerShdw blurRad="38100" dist="38100" dir="2700000" algn="tl">
                  <a:srgbClr val="000000">
                    <a:alpha val="43137"/>
                  </a:srgbClr>
                </a:outerShdw>
              </a:effectLst>
            </a:endParaRPr>
          </a:p>
        </p:txBody>
      </p:sp>
      <p:sp>
        <p:nvSpPr>
          <p:cNvPr id="3" name="مستطيل 2"/>
          <p:cNvSpPr/>
          <p:nvPr/>
        </p:nvSpPr>
        <p:spPr>
          <a:xfrm>
            <a:off x="357158" y="642918"/>
            <a:ext cx="8143932" cy="2862322"/>
          </a:xfrm>
          <a:prstGeom prst="rect">
            <a:avLst/>
          </a:prstGeom>
        </p:spPr>
        <p:txBody>
          <a:bodyPr wrap="square">
            <a:spAutoFit/>
          </a:bodyPr>
          <a:lstStyle/>
          <a:p>
            <a:pPr algn="l"/>
            <a:r>
              <a:rPr lang="en-US" dirty="0" smtClean="0"/>
              <a:t>Under normal usage, swarf is carried up and away from the tip of the drill bit by the fluting of the drill bit. The cutting edges produce more chips which continue the movement of the chips outwards from the hole. This is successful until the chips pack too tightly, either because of deeper than normal holes or insufficient </a:t>
            </a:r>
            <a:r>
              <a:rPr lang="en-US" i="1" dirty="0" smtClean="0"/>
              <a:t>backing off</a:t>
            </a:r>
            <a:r>
              <a:rPr lang="en-US" dirty="0" smtClean="0"/>
              <a:t> (removing the drill slightly or totally from the hole while drilling). Cutting fluid is sometimes used to ease this problem and to prolong the tool's life by cooling and lubricating the tip and chip flow. Coolant may be introduced via holes through the drill shank, which is common when using a gun drill. When cutting </a:t>
            </a:r>
            <a:r>
              <a:rPr lang="en-US" dirty="0" smtClean="0">
                <a:hlinkClick r:id="rId2" tooltip="Aluminum"/>
              </a:rPr>
              <a:t>aluminum</a:t>
            </a:r>
            <a:r>
              <a:rPr lang="en-US" dirty="0" smtClean="0"/>
              <a:t> in particular, cutting fluid helps ensure a smooth and accurate hole while preventing the metal from grabbing the drill bit in the process of drilling the hole.</a:t>
            </a:r>
            <a:endParaRPr lang="ar-IQ" dirty="0"/>
          </a:p>
        </p:txBody>
      </p:sp>
      <p:sp>
        <p:nvSpPr>
          <p:cNvPr id="4" name="مستطيل 3"/>
          <p:cNvSpPr/>
          <p:nvPr/>
        </p:nvSpPr>
        <p:spPr>
          <a:xfrm>
            <a:off x="428596" y="3500438"/>
            <a:ext cx="8001056" cy="1477328"/>
          </a:xfrm>
          <a:prstGeom prst="rect">
            <a:avLst/>
          </a:prstGeom>
        </p:spPr>
        <p:txBody>
          <a:bodyPr wrap="square">
            <a:spAutoFit/>
          </a:bodyPr>
          <a:lstStyle/>
          <a:p>
            <a:pPr algn="l"/>
            <a:r>
              <a:rPr lang="en-US" dirty="0" smtClean="0"/>
              <a:t>For heavy feeds and comparatively deep holes </a:t>
            </a:r>
            <a:r>
              <a:rPr lang="en-US" dirty="0" smtClean="0">
                <a:hlinkClick r:id="rId3" tooltip="Oil"/>
              </a:rPr>
              <a:t>oil</a:t>
            </a:r>
            <a:r>
              <a:rPr lang="en-US" dirty="0" smtClean="0"/>
              <a:t>-hole drills can be used, with a lubricant pumped to the drill head through a small hole in the bit and flowing out along the fluting. A conventional </a:t>
            </a:r>
            <a:r>
              <a:rPr lang="en-US" dirty="0" smtClean="0">
                <a:hlinkClick r:id="rId4" tooltip="Drill press"/>
              </a:rPr>
              <a:t>drill press</a:t>
            </a:r>
            <a:r>
              <a:rPr lang="en-US" dirty="0" smtClean="0"/>
              <a:t> arrangement can be used in oil-hole drilling, but it is more commonly seen in automatic drilling machinery in which it is the work piece that rotates rather than the drill bit.</a:t>
            </a:r>
            <a:endParaRPr lang="ar-IQ" dirty="0"/>
          </a:p>
        </p:txBody>
      </p:sp>
    </p:spTree>
    <p:extLst>
      <p:ext uri="{BB962C8B-B14F-4D97-AF65-F5344CB8AC3E}">
        <p14:creationId xmlns:p14="http://schemas.microsoft.com/office/powerpoint/2010/main" val="482617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a:srcRect/>
          <a:stretch>
            <a:fillRect/>
          </a:stretch>
        </p:blipFill>
        <p:spPr bwMode="auto">
          <a:xfrm>
            <a:off x="1428728" y="285728"/>
            <a:ext cx="6000792" cy="6000792"/>
          </a:xfrm>
          <a:prstGeom prst="rect">
            <a:avLst/>
          </a:prstGeom>
          <a:noFill/>
          <a:ln w="9525">
            <a:noFill/>
            <a:miter lim="800000"/>
            <a:headEnd/>
            <a:tailEnd/>
          </a:ln>
          <a:effectLst/>
        </p:spPr>
      </p:pic>
    </p:spTree>
    <p:extLst>
      <p:ext uri="{BB962C8B-B14F-4D97-AF65-F5344CB8AC3E}">
        <p14:creationId xmlns:p14="http://schemas.microsoft.com/office/powerpoint/2010/main" val="40113550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285728"/>
            <a:ext cx="1188146"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Machining</a:t>
            </a:r>
            <a:endParaRPr lang="en-US" dirty="0">
              <a:effectLst>
                <a:outerShdw blurRad="38100" dist="38100" dir="2700000" algn="tl">
                  <a:srgbClr val="000000">
                    <a:alpha val="43137"/>
                  </a:srgbClr>
                </a:outerShdw>
              </a:effectLst>
            </a:endParaRPr>
          </a:p>
        </p:txBody>
      </p:sp>
      <p:sp>
        <p:nvSpPr>
          <p:cNvPr id="3" name="مستطيل 2"/>
          <p:cNvSpPr/>
          <p:nvPr/>
        </p:nvSpPr>
        <p:spPr>
          <a:xfrm>
            <a:off x="428596" y="571480"/>
            <a:ext cx="8215370" cy="1754326"/>
          </a:xfrm>
          <a:prstGeom prst="rect">
            <a:avLst/>
          </a:prstGeom>
        </p:spPr>
        <p:txBody>
          <a:bodyPr wrap="square">
            <a:spAutoFit/>
          </a:bodyPr>
          <a:lstStyle/>
          <a:p>
            <a:pPr algn="l"/>
            <a:r>
              <a:rPr lang="en-US" dirty="0" smtClean="0"/>
              <a:t>Machining is a term used to describe a variety of material removal processes in which a cutting tool removes unwanted material from a work piece to produce the desired shape. The work piece is typically cut from a larger piece of stock, which is available in a variety of standard shapes, such as flat sheets, solid bars, hollow tubes, and shaped beams. Machining can also be performed on an existing part, such as a casting or forging.</a:t>
            </a:r>
            <a:endParaRPr lang="en-US" dirty="0"/>
          </a:p>
        </p:txBody>
      </p:sp>
      <p:pic>
        <p:nvPicPr>
          <p:cNvPr id="4" name="Picture 1"/>
          <p:cNvPicPr>
            <a:picLocks noChangeAspect="1" noChangeArrowheads="1"/>
          </p:cNvPicPr>
          <p:nvPr/>
        </p:nvPicPr>
        <p:blipFill>
          <a:blip r:embed="rId2"/>
          <a:srcRect/>
          <a:stretch>
            <a:fillRect/>
          </a:stretch>
        </p:blipFill>
        <p:spPr bwMode="auto">
          <a:xfrm>
            <a:off x="2143108" y="2714596"/>
            <a:ext cx="6357982" cy="3523700"/>
          </a:xfrm>
          <a:prstGeom prst="rect">
            <a:avLst/>
          </a:prstGeom>
          <a:noFill/>
          <a:ln w="9525">
            <a:noFill/>
            <a:miter lim="800000"/>
            <a:headEnd/>
            <a:tailEnd/>
          </a:ln>
          <a:effectLst/>
        </p:spPr>
      </p:pic>
    </p:spTree>
    <p:extLst>
      <p:ext uri="{BB962C8B-B14F-4D97-AF65-F5344CB8AC3E}">
        <p14:creationId xmlns:p14="http://schemas.microsoft.com/office/powerpoint/2010/main" val="36953501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1345043" y="1000108"/>
            <a:ext cx="7102979" cy="4286280"/>
          </a:xfrm>
          <a:prstGeom prst="rect">
            <a:avLst/>
          </a:prstGeom>
          <a:noFill/>
          <a:ln w="9525">
            <a:noFill/>
            <a:miter lim="800000"/>
            <a:headEnd/>
            <a:tailEnd/>
          </a:ln>
          <a:effectLst/>
        </p:spPr>
      </p:pic>
    </p:spTree>
    <p:extLst>
      <p:ext uri="{BB962C8B-B14F-4D97-AF65-F5344CB8AC3E}">
        <p14:creationId xmlns:p14="http://schemas.microsoft.com/office/powerpoint/2010/main" val="12034791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3714752"/>
            <a:ext cx="8358246" cy="2031325"/>
          </a:xfrm>
          <a:prstGeom prst="rect">
            <a:avLst/>
          </a:prstGeom>
        </p:spPr>
        <p:txBody>
          <a:bodyPr wrap="square">
            <a:spAutoFit/>
          </a:bodyPr>
          <a:lstStyle/>
          <a:p>
            <a:pPr algn="l"/>
            <a:r>
              <a:rPr lang="en-US" dirty="0" smtClean="0"/>
              <a:t>Parts that are machined from a pre-shaped work piece are typically cubic or cylindrical in their overall shape, but their individual features may be quite complex. Machining can be used to create a variety of features including holes, slots, pockets, flat surfaces, and even complex surface contours. Also, while machined parts are typically metal, almost all materials can be machined, including metals, plastics, composites, and wood. For these reasons, machining is often considered the most common and versatile of all manufacturing processes.</a:t>
            </a:r>
            <a:endParaRPr lang="en-US" dirty="0"/>
          </a:p>
        </p:txBody>
      </p:sp>
      <p:pic>
        <p:nvPicPr>
          <p:cNvPr id="3" name="Picture 4"/>
          <p:cNvPicPr>
            <a:picLocks noChangeAspect="1" noChangeArrowheads="1"/>
          </p:cNvPicPr>
          <p:nvPr/>
        </p:nvPicPr>
        <p:blipFill>
          <a:blip r:embed="rId2"/>
          <a:srcRect/>
          <a:stretch>
            <a:fillRect/>
          </a:stretch>
        </p:blipFill>
        <p:spPr bwMode="auto">
          <a:xfrm>
            <a:off x="5500694" y="214290"/>
            <a:ext cx="2857520" cy="285752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85786" y="214290"/>
            <a:ext cx="3700488" cy="2643206"/>
          </a:xfrm>
          <a:prstGeom prst="rect">
            <a:avLst/>
          </a:prstGeom>
          <a:noFill/>
          <a:ln w="9525">
            <a:noFill/>
            <a:miter lim="800000"/>
            <a:headEnd/>
            <a:tailEnd/>
          </a:ln>
          <a:effectLst/>
        </p:spPr>
      </p:pic>
    </p:spTree>
    <p:extLst>
      <p:ext uri="{BB962C8B-B14F-4D97-AF65-F5344CB8AC3E}">
        <p14:creationId xmlns:p14="http://schemas.microsoft.com/office/powerpoint/2010/main" val="7616023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2"/>
          <a:srcRect/>
          <a:stretch>
            <a:fillRect/>
          </a:stretch>
        </p:blipFill>
        <p:spPr bwMode="auto">
          <a:xfrm>
            <a:off x="571472" y="1411591"/>
            <a:ext cx="3643338" cy="3446169"/>
          </a:xfrm>
          <a:prstGeom prst="rect">
            <a:avLst/>
          </a:prstGeom>
          <a:noFill/>
          <a:ln w="9525">
            <a:noFill/>
            <a:miter lim="800000"/>
            <a:headEnd/>
            <a:tailEnd/>
          </a:ln>
          <a:effectLst/>
        </p:spPr>
      </p:pic>
      <p:pic>
        <p:nvPicPr>
          <p:cNvPr id="37890" name="Picture 2"/>
          <p:cNvPicPr>
            <a:picLocks noChangeAspect="1" noChangeArrowheads="1"/>
          </p:cNvPicPr>
          <p:nvPr/>
        </p:nvPicPr>
        <p:blipFill>
          <a:blip r:embed="rId3"/>
          <a:srcRect/>
          <a:stretch>
            <a:fillRect/>
          </a:stretch>
        </p:blipFill>
        <p:spPr bwMode="auto">
          <a:xfrm>
            <a:off x="4724553" y="1142984"/>
            <a:ext cx="4086495" cy="3857652"/>
          </a:xfrm>
          <a:prstGeom prst="rect">
            <a:avLst/>
          </a:prstGeom>
          <a:noFill/>
          <a:ln w="9525">
            <a:noFill/>
            <a:miter lim="800000"/>
            <a:headEnd/>
            <a:tailEnd/>
          </a:ln>
          <a:effectLst/>
        </p:spPr>
      </p:pic>
    </p:spTree>
    <p:extLst>
      <p:ext uri="{BB962C8B-B14F-4D97-AF65-F5344CB8AC3E}">
        <p14:creationId xmlns:p14="http://schemas.microsoft.com/office/powerpoint/2010/main" val="7068569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357166"/>
            <a:ext cx="1890325"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Related processes</a:t>
            </a:r>
            <a:endParaRPr lang="en-US" dirty="0">
              <a:effectLst>
                <a:outerShdw blurRad="38100" dist="38100" dir="2700000" algn="tl">
                  <a:srgbClr val="000000">
                    <a:alpha val="43137"/>
                  </a:srgbClr>
                </a:outerShdw>
              </a:effectLst>
            </a:endParaRPr>
          </a:p>
        </p:txBody>
      </p:sp>
      <p:sp>
        <p:nvSpPr>
          <p:cNvPr id="11265" name="Rectangle 1"/>
          <p:cNvSpPr>
            <a:spLocks noChangeArrowheads="1"/>
          </p:cNvSpPr>
          <p:nvPr/>
        </p:nvSpPr>
        <p:spPr bwMode="auto">
          <a:xfrm>
            <a:off x="500034" y="1071546"/>
            <a:ext cx="835821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cs typeface="Arial" pitchFamily="34" charset="0"/>
              </a:rPr>
              <a:t>The following are some related processes that often accompany drilling: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cs typeface="Arial" pitchFamily="34" charset="0"/>
                <a:hlinkClick r:id="rId2" tooltip="Counterboring"/>
              </a:rPr>
              <a:t>Counterboring</a:t>
            </a:r>
            <a:r>
              <a:rPr kumimoji="0" lang="ar-IQ" sz="1800" b="0" i="0" u="none" strike="noStrike" cap="none" normalizeH="0" baseline="0" dirty="0" smtClean="0">
                <a:ln>
                  <a:noFill/>
                </a:ln>
                <a:solidFill>
                  <a:schemeClr val="tx1"/>
                </a:solidFill>
                <a:effectLst/>
                <a:cs typeface="Arial" pitchFamily="34"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cs typeface="Arial" pitchFamily="34" charset="0"/>
              </a:rPr>
              <a:t>This process creates a stepped hole in which a larger diameter follows a smaller diameter partially into a hole.</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cs typeface="Arial" pitchFamily="34" charset="0"/>
                <a:hlinkClick r:id="rId3" tooltip="Countersinking"/>
              </a:rPr>
              <a:t>Countersinking</a:t>
            </a:r>
            <a:r>
              <a:rPr kumimoji="0" lang="ar-IQ" sz="1800" b="0" i="0" u="none" strike="noStrike" cap="none" normalizeH="0" baseline="0" dirty="0" smtClean="0">
                <a:ln>
                  <a:noFill/>
                </a:ln>
                <a:solidFill>
                  <a:schemeClr val="tx1"/>
                </a:solidFill>
                <a:effectLst/>
                <a:cs typeface="Arial" pitchFamily="34"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cs typeface="Arial" pitchFamily="34" charset="0"/>
              </a:rPr>
              <a:t>This process is similar to counterboring but the step in the hole is cone-shaped.</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cs typeface="Arial" pitchFamily="34" charset="0"/>
                <a:hlinkClick r:id="rId4" tooltip="Boring (manufacturing)"/>
              </a:rPr>
              <a:t>Boring</a:t>
            </a:r>
            <a:r>
              <a:rPr kumimoji="0" lang="ar-IQ" sz="1800" b="0" i="0" u="none" strike="noStrike" cap="none" normalizeH="0" baseline="0" dirty="0" smtClean="0">
                <a:ln>
                  <a:noFill/>
                </a:ln>
                <a:solidFill>
                  <a:schemeClr val="tx1"/>
                </a:solidFill>
                <a:effectLst/>
                <a:cs typeface="Arial" pitchFamily="34"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cs typeface="Arial" pitchFamily="34" charset="0"/>
              </a:rPr>
              <a:t>Boring precisely enlarges an already existing hole using a single point cutter.</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cs typeface="Arial" pitchFamily="34" charset="0"/>
                <a:hlinkClick r:id="rId5" tooltip="Friction drilling"/>
              </a:rPr>
              <a:t>Friction drilling</a:t>
            </a:r>
            <a:r>
              <a:rPr kumimoji="0" lang="ar-IQ" sz="1800" b="0" i="0" u="none" strike="noStrike" cap="none" normalizeH="0" baseline="0" dirty="0" smtClean="0">
                <a:ln>
                  <a:noFill/>
                </a:ln>
                <a:solidFill>
                  <a:schemeClr val="tx1"/>
                </a:solidFill>
                <a:effectLst/>
                <a:cs typeface="Arial" pitchFamily="34"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cs typeface="Arial" pitchFamily="34" charset="0"/>
              </a:rPr>
              <a:t>drilling holes using plastic deformation of the subject (under heat and pressure) instead of cutting 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5563560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Machines of drilling</a:t>
            </a:r>
            <a:endParaRPr lang="ar-IQ" dirty="0"/>
          </a:p>
        </p:txBody>
      </p:sp>
      <p:pic>
        <p:nvPicPr>
          <p:cNvPr id="4" name="Picture 1"/>
          <p:cNvPicPr>
            <a:picLocks noGrp="1" noChangeAspect="1" noChangeArrowheads="1"/>
          </p:cNvPicPr>
          <p:nvPr>
            <p:ph idx="1"/>
          </p:nvPr>
        </p:nvPicPr>
        <p:blipFill>
          <a:blip r:embed="rId2"/>
          <a:srcRect/>
          <a:stretch>
            <a:fillRect/>
          </a:stretch>
        </p:blipFill>
        <p:spPr bwMode="auto">
          <a:xfrm>
            <a:off x="4429124" y="1643050"/>
            <a:ext cx="4297090" cy="4008095"/>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199828" y="1830108"/>
            <a:ext cx="3372040" cy="4046817"/>
          </a:xfrm>
          <a:prstGeom prst="rect">
            <a:avLst/>
          </a:prstGeom>
          <a:noFill/>
          <a:ln w="9525">
            <a:noFill/>
            <a:miter lim="800000"/>
            <a:headEnd/>
            <a:tailEnd/>
          </a:ln>
          <a:effectLst/>
        </p:spPr>
      </p:pic>
    </p:spTree>
    <p:extLst>
      <p:ext uri="{BB962C8B-B14F-4D97-AF65-F5344CB8AC3E}">
        <p14:creationId xmlns:p14="http://schemas.microsoft.com/office/powerpoint/2010/main" val="2402322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0100" y="357166"/>
            <a:ext cx="7786742" cy="4585871"/>
          </a:xfrm>
          <a:prstGeom prst="rect">
            <a:avLst/>
          </a:prstGeom>
        </p:spPr>
        <p:txBody>
          <a:bodyPr wrap="square">
            <a:spAutoFit/>
          </a:bodyPr>
          <a:lstStyle/>
          <a:p>
            <a:pPr lvl="0" algn="l" rtl="0" eaLnBrk="0" fontAlgn="base" hangingPunct="0">
              <a:spcBef>
                <a:spcPct val="0"/>
              </a:spcBef>
              <a:spcAft>
                <a:spcPct val="0"/>
              </a:spcAft>
            </a:pPr>
            <a:r>
              <a:rPr lang="en-US" sz="2800" b="1" dirty="0" smtClean="0">
                <a:solidFill>
                  <a:srgbClr val="FF0000"/>
                </a:solidFill>
                <a:latin typeface="Arial" pitchFamily="34" charset="0"/>
                <a:cs typeface="Arial" pitchFamily="34" charset="0"/>
              </a:rPr>
              <a:t> </a:t>
            </a:r>
            <a:r>
              <a:rPr lang="en-US" sz="2400" b="1" dirty="0" smtClean="0">
                <a:solidFill>
                  <a:srgbClr val="FF0000"/>
                </a:solidFill>
                <a:effectLst>
                  <a:outerShdw blurRad="38100" dist="38100" dir="2700000" algn="tl">
                    <a:srgbClr val="000000">
                      <a:alpha val="43137"/>
                    </a:srgbClr>
                  </a:outerShdw>
                </a:effectLst>
                <a:latin typeface="Arial" pitchFamily="34" charset="0"/>
              </a:rPr>
              <a:t>2-</a:t>
            </a:r>
            <a:r>
              <a:rPr lang="ar-IQ" sz="2400" b="1" dirty="0" smtClean="0">
                <a:solidFill>
                  <a:srgbClr val="FF0000"/>
                </a:solidFill>
                <a:effectLst>
                  <a:outerShdw blurRad="38100" dist="38100" dir="2700000" algn="tl">
                    <a:srgbClr val="000000">
                      <a:alpha val="43137"/>
                    </a:srgbClr>
                  </a:outerShdw>
                </a:effectLst>
                <a:latin typeface="Arial" pitchFamily="34" charset="0"/>
              </a:rPr>
              <a:t>Soluble Oils </a:t>
            </a:r>
            <a:endParaRPr lang="ar-IQ" sz="2400" dirty="0" smtClean="0">
              <a:solidFill>
                <a:srgbClr val="FF0000"/>
              </a:solidFill>
              <a:effectLst>
                <a:outerShdw blurRad="38100" dist="38100" dir="2700000" algn="tl">
                  <a:srgbClr val="000000">
                    <a:alpha val="43137"/>
                  </a:srgbClr>
                </a:outerShdw>
              </a:effectLst>
              <a:latin typeface="Arial" pitchFamily="34" charset="0"/>
            </a:endParaRPr>
          </a:p>
          <a:p>
            <a:pPr lvl="0" algn="l" rtl="0" eaLnBrk="0" fontAlgn="base" hangingPunct="0">
              <a:spcBef>
                <a:spcPct val="0"/>
              </a:spcBef>
              <a:spcAft>
                <a:spcPct val="0"/>
              </a:spcAft>
            </a:pPr>
            <a:r>
              <a:rPr lang="ar-IQ" sz="2400" dirty="0" smtClean="0">
                <a:latin typeface="Arial" pitchFamily="34" charset="0"/>
              </a:rPr>
              <a:t>Oil will not dissolve in water but can be made to form an intimate mixture or emulsion by adding emulsifying agents. The oil is then suspended in the water in the form of tiny droplets. These fluids have average lubricating abilities and good cooling properties. Soluble oils are suitable for light cutting operations on general purpose machines where high rates of metal removal are often not of prime importance. There are many forms of soluble oil in the market and the suppliers instruction should be followed regarding the proportions of the `mix'.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2214546" y="1857364"/>
            <a:ext cx="4363271" cy="4363271"/>
          </a:xfrm>
          <a:prstGeom prst="rect">
            <a:avLst/>
          </a:prstGeom>
          <a:noFill/>
          <a:ln w="9525">
            <a:noFill/>
            <a:miter lim="800000"/>
            <a:headEnd/>
            <a:tailEnd/>
          </a:ln>
          <a:effectLst/>
        </p:spPr>
      </p:pic>
    </p:spTree>
    <p:extLst>
      <p:ext uri="{BB962C8B-B14F-4D97-AF65-F5344CB8AC3E}">
        <p14:creationId xmlns:p14="http://schemas.microsoft.com/office/powerpoint/2010/main" val="40817327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srcRect/>
          <a:stretch>
            <a:fillRect/>
          </a:stretch>
        </p:blipFill>
        <p:spPr bwMode="auto">
          <a:xfrm>
            <a:off x="1857357" y="1928803"/>
            <a:ext cx="4791650" cy="4462610"/>
          </a:xfrm>
          <a:prstGeom prst="rect">
            <a:avLst/>
          </a:prstGeom>
          <a:noFill/>
          <a:ln w="9525">
            <a:noFill/>
            <a:miter lim="800000"/>
            <a:headEnd/>
            <a:tailEnd/>
          </a:ln>
          <a:effectLst/>
        </p:spPr>
      </p:pic>
    </p:spTree>
    <p:extLst>
      <p:ext uri="{BB962C8B-B14F-4D97-AF65-F5344CB8AC3E}">
        <p14:creationId xmlns:p14="http://schemas.microsoft.com/office/powerpoint/2010/main" val="36456803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srcRect/>
          <a:stretch>
            <a:fillRect/>
          </a:stretch>
        </p:blipFill>
        <p:spPr bwMode="auto">
          <a:xfrm>
            <a:off x="2143109" y="1391905"/>
            <a:ext cx="4572032" cy="5272056"/>
          </a:xfrm>
          <a:prstGeom prst="rect">
            <a:avLst/>
          </a:prstGeom>
          <a:noFill/>
          <a:ln w="9525">
            <a:noFill/>
            <a:miter lim="800000"/>
            <a:headEnd/>
            <a:tailEnd/>
          </a:ln>
          <a:effectLst/>
        </p:spPr>
      </p:pic>
    </p:spTree>
    <p:extLst>
      <p:ext uri="{BB962C8B-B14F-4D97-AF65-F5344CB8AC3E}">
        <p14:creationId xmlns:p14="http://schemas.microsoft.com/office/powerpoint/2010/main" val="28419081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srcRect/>
          <a:stretch>
            <a:fillRect/>
          </a:stretch>
        </p:blipFill>
        <p:spPr bwMode="auto">
          <a:xfrm>
            <a:off x="2714612" y="571480"/>
            <a:ext cx="5357850" cy="5357850"/>
          </a:xfrm>
          <a:prstGeom prst="rect">
            <a:avLst/>
          </a:prstGeom>
          <a:noFill/>
          <a:ln w="9525">
            <a:noFill/>
            <a:miter lim="800000"/>
            <a:headEnd/>
            <a:tailEnd/>
          </a:ln>
          <a:effectLst/>
        </p:spPr>
      </p:pic>
    </p:spTree>
    <p:extLst>
      <p:ext uri="{BB962C8B-B14F-4D97-AF65-F5344CB8AC3E}">
        <p14:creationId xmlns:p14="http://schemas.microsoft.com/office/powerpoint/2010/main" val="380426093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http://www.custompartnet.com/images/calculator/speed-feed-icon-small.png"/>
          <p:cNvPicPr>
            <a:picLocks noChangeAspect="1" noChangeArrowheads="1"/>
          </p:cNvPicPr>
          <p:nvPr/>
        </p:nvPicPr>
        <p:blipFill>
          <a:blip r:embed="rId2"/>
          <a:srcRect/>
          <a:stretch>
            <a:fillRect/>
          </a:stretch>
        </p:blipFill>
        <p:spPr bwMode="auto">
          <a:xfrm>
            <a:off x="0" y="0"/>
            <a:ext cx="304800" cy="304800"/>
          </a:xfrm>
          <a:prstGeom prst="rect">
            <a:avLst/>
          </a:prstGeom>
          <a:noFill/>
        </p:spPr>
      </p:pic>
      <p:sp>
        <p:nvSpPr>
          <p:cNvPr id="7170" name="Rectangle 2"/>
          <p:cNvSpPr>
            <a:spLocks noChangeArrowheads="1"/>
          </p:cNvSpPr>
          <p:nvPr/>
        </p:nvSpPr>
        <p:spPr bwMode="auto">
          <a:xfrm>
            <a:off x="285720" y="571480"/>
            <a:ext cx="800105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b="1" i="0" u="none" strike="noStrike" cap="none" normalizeH="0" baseline="0" dirty="0" smtClean="0">
                <a:ln>
                  <a:noFill/>
                </a:ln>
                <a:solidFill>
                  <a:schemeClr val="tx1"/>
                </a:solidFill>
                <a:effectLst/>
                <a:latin typeface="Arial" pitchFamily="34" charset="0"/>
                <a:cs typeface="Arial" pitchFamily="34" charset="0"/>
              </a:rPr>
              <a:t>Drilling Speed and Feed Calculator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b="0" i="0" u="none" strike="noStrike" cap="none" normalizeH="0" baseline="0" dirty="0" smtClean="0">
                <a:ln>
                  <a:noFill/>
                </a:ln>
                <a:solidFill>
                  <a:schemeClr val="tx1"/>
                </a:solidFill>
                <a:effectLst/>
                <a:latin typeface="Arial" pitchFamily="34" charset="0"/>
                <a:cs typeface="Arial" pitchFamily="34" charset="0"/>
              </a:rPr>
              <a:t>Determine the spindle speed (RPM) and feed rate (IPM) for a drilling operation, as well as the cut time for a given cut length. Drilling operations are those in which a cutting tool with sharp teeth, such as a twist drill, rotates and feeds into the workpiece axially, forming a hole with a diameter equal to that of the tool. Calculations use the desired tool diameter, cutting speed, and cutting feed, which should be chosen based on the specific cutting conditions, including the workpiece material and tool material. </a:t>
            </a:r>
          </a:p>
        </p:txBody>
      </p:sp>
    </p:spTree>
    <p:extLst>
      <p:ext uri="{BB962C8B-B14F-4D97-AF65-F5344CB8AC3E}">
        <p14:creationId xmlns:p14="http://schemas.microsoft.com/office/powerpoint/2010/main" val="19407399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714348" y="928667"/>
          <a:ext cx="8072495" cy="5500728"/>
        </p:xfrm>
        <a:graphic>
          <a:graphicData uri="http://schemas.openxmlformats.org/drawingml/2006/table">
            <a:tbl>
              <a:tblPr bandCol="1"/>
              <a:tblGrid>
                <a:gridCol w="1166821"/>
                <a:gridCol w="833443"/>
                <a:gridCol w="547692"/>
                <a:gridCol w="2309828"/>
                <a:gridCol w="452442"/>
                <a:gridCol w="2547954"/>
                <a:gridCol w="214315"/>
              </a:tblGrid>
              <a:tr h="396737">
                <a:tc>
                  <a:txBody>
                    <a:bodyPr/>
                    <a:lstStyle/>
                    <a:p>
                      <a:endParaRPr lang="ar-IQ" sz="1400" dirty="0"/>
                    </a:p>
                  </a:txBody>
                  <a:tcPr marL="71298" marR="71298" marT="35649" marB="35649">
                    <a:lnL>
                      <a:noFill/>
                    </a:lnL>
                    <a:lnR>
                      <a:noFill/>
                    </a:lnR>
                    <a:lnT>
                      <a:noFill/>
                    </a:lnT>
                    <a:lnB>
                      <a:noFill/>
                    </a:lnB>
                  </a:tcPr>
                </a:tc>
                <a:tc gridSpan="6">
                  <a:txBody>
                    <a:bodyPr/>
                    <a:lstStyle/>
                    <a:p>
                      <a:pPr rtl="1"/>
                      <a:endParaRPr lang="ar-IQ" sz="1400" dirty="0"/>
                    </a:p>
                  </a:txBody>
                  <a:tcPr marL="71298" marR="71298" marT="35649" marB="35649">
                    <a:lnL>
                      <a:noFill/>
                    </a:lnL>
                    <a:lnR w="12700" cmpd="sng">
                      <a:noFill/>
                      <a:prstDash val="solid"/>
                    </a:lnR>
                    <a:lnB w="12700" cmpd="sng">
                      <a:noFill/>
                      <a:prstDash val="solid"/>
                    </a:lnB>
                  </a:tcPr>
                </a:tc>
                <a:tc hMerge="1">
                  <a:txBody>
                    <a:bodyPr/>
                    <a:lstStyle/>
                    <a:p>
                      <a:pPr rtl="1"/>
                      <a:endParaRPr lang="ar-IQ"/>
                    </a:p>
                  </a:txBody>
                  <a:tcPr/>
                </a:tc>
                <a:tc hMerge="1">
                  <a:txBody>
                    <a:bodyPr/>
                    <a:lstStyle/>
                    <a:p>
                      <a:pPr rtl="1"/>
                      <a:endParaRPr lang="ar-IQ" sz="1400" dirty="0"/>
                    </a:p>
                  </a:txBody>
                  <a:tcPr marL="71298" marR="71298" marT="35649" marB="35649"/>
                </a:tc>
                <a:tc hMerge="1">
                  <a:txBody>
                    <a:bodyPr/>
                    <a:lstStyle/>
                    <a:p>
                      <a:pPr rtl="1"/>
                      <a:endParaRPr lang="ar-IQ"/>
                    </a:p>
                  </a:txBody>
                  <a:tcPr/>
                </a:tc>
                <a:tc hMerge="1">
                  <a:txBody>
                    <a:bodyPr/>
                    <a:lstStyle/>
                    <a:p>
                      <a:pPr rtl="1"/>
                      <a:endParaRPr lang="ar-IQ" sz="1400"/>
                    </a:p>
                  </a:txBody>
                  <a:tcPr marL="71298" marR="71298" marT="35649" marB="35649"/>
                </a:tc>
                <a:tc hMerge="1">
                  <a:txBody>
                    <a:bodyPr/>
                    <a:lstStyle/>
                    <a:p>
                      <a:pPr rtl="1"/>
                      <a:endParaRPr lang="ar-IQ" sz="1400" dirty="0"/>
                    </a:p>
                  </a:txBody>
                  <a:tcPr marL="71298" marR="71298" marT="35649" marB="35649">
                    <a:lnR w="12700" cmpd="sng">
                      <a:noFill/>
                      <a:prstDash val="solid"/>
                    </a:lnR>
                  </a:tcPr>
                </a:tc>
              </a:tr>
              <a:tr h="925904">
                <a:tc gridSpan="3">
                  <a:txBody>
                    <a:bodyPr/>
                    <a:lstStyle/>
                    <a:p>
                      <a:pPr algn="l" fontAlgn="t"/>
                      <a:r>
                        <a:rPr lang="en-US" sz="1800" dirty="0"/>
                        <a:t>Tool diameter (in):</a:t>
                      </a:r>
                    </a:p>
                  </a:txBody>
                  <a:tcPr marL="71298" marR="71298" marT="35649" marB="35649">
                    <a:lnL>
                      <a:noFill/>
                    </a:lnL>
                    <a:lnR>
                      <a:noFill/>
                    </a:lnR>
                    <a:lnT>
                      <a:noFill/>
                    </a:lnT>
                    <a:lnB>
                      <a:noFill/>
                    </a:lnB>
                  </a:tcPr>
                </a:tc>
                <a:tc hMerge="1">
                  <a:txBody>
                    <a:bodyPr/>
                    <a:lstStyle/>
                    <a:p>
                      <a:pPr algn="l" fontAlgn="t"/>
                      <a:endParaRPr lang="ar-IQ" sz="1800"/>
                    </a:p>
                  </a:txBody>
                  <a:tcPr marL="71298" marR="71298" marT="35649" marB="35649">
                    <a:lnL>
                      <a:noFill/>
                    </a:lnL>
                    <a:lnR>
                      <a:noFill/>
                    </a:lnR>
                    <a:lnB>
                      <a:noFill/>
                    </a:lnB>
                  </a:tcPr>
                </a:tc>
                <a:tc hMerge="1">
                  <a:txBody>
                    <a:bodyPr/>
                    <a:lstStyle/>
                    <a:p>
                      <a:pPr rtl="1"/>
                      <a:endParaRPr lang="ar-IQ"/>
                    </a:p>
                  </a:txBody>
                  <a:tcPr/>
                </a:tc>
                <a:tc gridSpan="4">
                  <a:txBody>
                    <a:bodyPr/>
                    <a:lstStyle/>
                    <a:p>
                      <a:pPr algn="l" rtl="1"/>
                      <a:endParaRPr lang="ar-IQ" sz="1800" dirty="0"/>
                    </a:p>
                  </a:txBody>
                  <a:tcPr marL="71298" marR="71298" marT="35649" marB="35649">
                    <a:lnL>
                      <a:noFill/>
                    </a:lnL>
                    <a:lnT w="12700" cmpd="sng">
                      <a:noFill/>
                      <a:prstDash val="solid"/>
                    </a:lnT>
                    <a:lnB w="12700" cmpd="sng">
                      <a:noFill/>
                      <a:prstDash val="solid"/>
                    </a:lnB>
                  </a:tcPr>
                </a:tc>
                <a:tc hMerge="1">
                  <a:txBody>
                    <a:bodyPr/>
                    <a:lstStyle/>
                    <a:p>
                      <a:pPr rtl="1"/>
                      <a:endParaRPr lang="ar-IQ"/>
                    </a:p>
                  </a:txBody>
                  <a:tcPr/>
                </a:tc>
                <a:tc hMerge="1">
                  <a:txBody>
                    <a:bodyPr/>
                    <a:lstStyle/>
                    <a:p>
                      <a:pPr algn="l" rtl="1"/>
                      <a:endParaRPr lang="ar-IQ" sz="1800" dirty="0"/>
                    </a:p>
                  </a:txBody>
                  <a:tcPr marL="71298" marR="71298" marT="35649" marB="35649">
                    <a:lnT w="12700" cmpd="sng">
                      <a:noFill/>
                      <a:prstDash val="solid"/>
                    </a:lnT>
                  </a:tcPr>
                </a:tc>
                <a:tc hMerge="1">
                  <a:txBody>
                    <a:bodyPr/>
                    <a:lstStyle/>
                    <a:p>
                      <a:pPr algn="l" rtl="1"/>
                      <a:endParaRPr lang="ar-IQ" sz="1800" dirty="0"/>
                    </a:p>
                  </a:txBody>
                  <a:tcPr marL="71298" marR="71298" marT="35649" marB="35649">
                    <a:lnT w="12700" cmpd="sng">
                      <a:noFill/>
                      <a:prstDash val="solid"/>
                    </a:lnT>
                  </a:tcPr>
                </a:tc>
              </a:tr>
              <a:tr h="481699">
                <a:tc gridSpan="6">
                  <a:txBody>
                    <a:bodyPr/>
                    <a:lstStyle/>
                    <a:p>
                      <a:pPr algn="l" fontAlgn="t"/>
                      <a:endParaRPr lang="ar-IQ" sz="1800" dirty="0"/>
                    </a:p>
                  </a:txBody>
                  <a:tcPr marL="71298" marR="71298" marT="35649" marB="35649">
                    <a:lnL>
                      <a:noFill/>
                    </a:lnL>
                    <a:lnR>
                      <a:noFill/>
                    </a:lnR>
                    <a:lnT>
                      <a:noFill/>
                    </a:lnT>
                    <a:lnB>
                      <a:noFill/>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rowSpan="4">
                  <a:txBody>
                    <a:bodyPr/>
                    <a:lstStyle/>
                    <a:p>
                      <a:pPr algn="l" rtl="1"/>
                      <a:endParaRPr lang="ar-IQ" sz="1800" dirty="0"/>
                    </a:p>
                  </a:txBody>
                  <a:tcPr marL="71298" marR="71298" marT="35649" marB="35649">
                    <a:lnL>
                      <a:noFill/>
                    </a:lnL>
                    <a:lnT w="12700" cmpd="sng">
                      <a:noFill/>
                      <a:prstDash val="solid"/>
                    </a:lnT>
                    <a:lnB w="12700" cmpd="sng">
                      <a:noFill/>
                      <a:prstDash val="solid"/>
                    </a:lnB>
                  </a:tcPr>
                </a:tc>
              </a:tr>
              <a:tr h="1246356">
                <a:tc gridSpan="2">
                  <a:txBody>
                    <a:bodyPr/>
                    <a:lstStyle/>
                    <a:p>
                      <a:pPr algn="l" fontAlgn="t"/>
                      <a:r>
                        <a:rPr lang="en-US" sz="1800" dirty="0"/>
                        <a:t>Cutting speed (SFM</a:t>
                      </a:r>
                      <a:r>
                        <a:rPr lang="en-US" sz="1800" dirty="0" smtClean="0"/>
                        <a:t>)</a:t>
                      </a:r>
                      <a:r>
                        <a:rPr lang="ar-IQ" sz="1800" dirty="0" smtClean="0"/>
                        <a:t>----------</a:t>
                      </a:r>
                      <a:r>
                        <a:rPr lang="en-US" sz="1800" dirty="0"/>
                        <a:t/>
                      </a:r>
                      <a:br>
                        <a:rPr lang="en-US" sz="1800" dirty="0"/>
                      </a:br>
                      <a:r>
                        <a:rPr lang="en-US" sz="1800" dirty="0"/>
                        <a:t>× 12</a:t>
                      </a:r>
                    </a:p>
                  </a:txBody>
                  <a:tcPr marL="71298" marR="71298" marT="35649" marB="35649">
                    <a:lnL>
                      <a:noFill/>
                    </a:lnL>
                    <a:lnR>
                      <a:noFill/>
                    </a:lnR>
                    <a:lnT>
                      <a:noFill/>
                    </a:lnT>
                    <a:lnB>
                      <a:noFill/>
                    </a:lnB>
                  </a:tcPr>
                </a:tc>
                <a:tc hMerge="1">
                  <a:txBody>
                    <a:bodyPr/>
                    <a:lstStyle/>
                    <a:p>
                      <a:pPr fontAlgn="t"/>
                      <a:endParaRPr lang="ar-IQ" sz="1400" dirty="0"/>
                    </a:p>
                  </a:txBody>
                  <a:tcPr marL="71298" marR="71298" marT="35649" marB="35649">
                    <a:lnL>
                      <a:noFill/>
                    </a:lnL>
                    <a:lnR>
                      <a:noFill/>
                    </a:lnR>
                    <a:lnT>
                      <a:noFill/>
                    </a:lnT>
                    <a:lnB>
                      <a:noFill/>
                    </a:lnB>
                  </a:tcPr>
                </a:tc>
                <a:tc>
                  <a:txBody>
                    <a:bodyPr/>
                    <a:lstStyle/>
                    <a:p>
                      <a:pPr algn="l" fontAlgn="t"/>
                      <a:r>
                        <a:rPr lang="ar-IQ" sz="2800" dirty="0"/>
                        <a:t>÷</a:t>
                      </a:r>
                    </a:p>
                  </a:txBody>
                  <a:tcPr marL="71298" marR="71298" marT="35649" marB="35649">
                    <a:lnL>
                      <a:noFill/>
                    </a:lnL>
                    <a:lnR>
                      <a:noFill/>
                    </a:lnR>
                    <a:lnT>
                      <a:noFill/>
                    </a:lnT>
                    <a:lnB>
                      <a:noFill/>
                    </a:lnB>
                  </a:tcPr>
                </a:tc>
                <a:tc>
                  <a:txBody>
                    <a:bodyPr/>
                    <a:lstStyle/>
                    <a:p>
                      <a:pPr algn="l" fontAlgn="t"/>
                      <a:r>
                        <a:rPr lang="en-US" sz="1600" dirty="0"/>
                        <a:t>Tool diameter (in)</a:t>
                      </a:r>
                      <a:br>
                        <a:rPr lang="en-US" sz="1600" dirty="0"/>
                      </a:br>
                      <a:r>
                        <a:rPr lang="en-US" sz="1600" dirty="0"/>
                        <a:t> × </a:t>
                      </a:r>
                      <a:r>
                        <a:rPr lang="el-GR" sz="1600" dirty="0"/>
                        <a:t>π</a:t>
                      </a:r>
                    </a:p>
                  </a:txBody>
                  <a:tcPr marL="71298" marR="71298" marT="35649" marB="35649">
                    <a:lnL>
                      <a:noFill/>
                    </a:lnL>
                    <a:lnR>
                      <a:noFill/>
                    </a:lnR>
                    <a:lnT>
                      <a:noFill/>
                    </a:lnT>
                    <a:lnB>
                      <a:noFill/>
                    </a:lnB>
                  </a:tcPr>
                </a:tc>
                <a:tc>
                  <a:txBody>
                    <a:bodyPr/>
                    <a:lstStyle/>
                    <a:p>
                      <a:pPr algn="l" fontAlgn="t"/>
                      <a:r>
                        <a:rPr lang="ar-IQ" sz="2400" dirty="0"/>
                        <a:t>=</a:t>
                      </a:r>
                    </a:p>
                  </a:txBody>
                  <a:tcPr marL="71298" marR="71298" marT="35649" marB="35649">
                    <a:lnL>
                      <a:noFill/>
                    </a:lnL>
                    <a:lnR>
                      <a:noFill/>
                    </a:lnR>
                    <a:lnT>
                      <a:noFill/>
                    </a:lnT>
                    <a:lnB>
                      <a:noFill/>
                    </a:lnB>
                  </a:tcPr>
                </a:tc>
                <a:tc>
                  <a:txBody>
                    <a:bodyPr/>
                    <a:lstStyle/>
                    <a:p>
                      <a:pPr algn="l" fontAlgn="t"/>
                      <a:r>
                        <a:rPr lang="en-US" sz="1800"/>
                        <a:t>Spindle speed (RPM)</a:t>
                      </a:r>
                      <a:br>
                        <a:rPr lang="en-US" sz="1800"/>
                      </a:br>
                      <a:endParaRPr lang="en-US" sz="1800"/>
                    </a:p>
                  </a:txBody>
                  <a:tcPr marL="71298" marR="71298" marT="35649" marB="35649">
                    <a:lnL>
                      <a:noFill/>
                    </a:lnL>
                    <a:lnR>
                      <a:noFill/>
                    </a:lnR>
                    <a:lnT>
                      <a:noFill/>
                    </a:lnT>
                    <a:lnB>
                      <a:noFill/>
                    </a:lnB>
                  </a:tcPr>
                </a:tc>
                <a:tc vMerge="1">
                  <a:txBody>
                    <a:bodyPr/>
                    <a:lstStyle/>
                    <a:p>
                      <a:pPr algn="l" rtl="1"/>
                      <a:endParaRPr lang="ar-IQ" sz="1800"/>
                    </a:p>
                  </a:txBody>
                  <a:tcPr marL="71298" marR="71298" marT="35649" marB="35649">
                    <a:lnL>
                      <a:noFill/>
                    </a:lnL>
                  </a:tcPr>
                </a:tc>
              </a:tr>
              <a:tr h="1246356">
                <a:tc gridSpan="2">
                  <a:txBody>
                    <a:bodyPr/>
                    <a:lstStyle/>
                    <a:p>
                      <a:pPr algn="l" fontAlgn="t"/>
                      <a:r>
                        <a:rPr lang="en-US" sz="1800" dirty="0"/>
                        <a:t>Cutting feed (IPR)</a:t>
                      </a:r>
                      <a:br>
                        <a:rPr lang="en-US" sz="1800" dirty="0"/>
                      </a:br>
                      <a:endParaRPr lang="en-US" sz="1800" dirty="0"/>
                    </a:p>
                  </a:txBody>
                  <a:tcPr marL="71298" marR="71298" marT="35649" marB="35649">
                    <a:lnL>
                      <a:noFill/>
                    </a:lnL>
                    <a:lnR>
                      <a:noFill/>
                    </a:lnR>
                    <a:lnT>
                      <a:noFill/>
                    </a:lnT>
                    <a:lnB>
                      <a:noFill/>
                    </a:lnB>
                  </a:tcPr>
                </a:tc>
                <a:tc hMerge="1">
                  <a:txBody>
                    <a:bodyPr/>
                    <a:lstStyle/>
                    <a:p>
                      <a:pPr fontAlgn="t"/>
                      <a:endParaRPr lang="ar-IQ" sz="1400"/>
                    </a:p>
                  </a:txBody>
                  <a:tcPr marL="71298" marR="71298" marT="35649" marB="35649">
                    <a:lnL>
                      <a:noFill/>
                    </a:lnL>
                    <a:lnR>
                      <a:noFill/>
                    </a:lnR>
                    <a:lnT>
                      <a:noFill/>
                    </a:lnT>
                    <a:lnB>
                      <a:noFill/>
                    </a:lnB>
                  </a:tcPr>
                </a:tc>
                <a:tc>
                  <a:txBody>
                    <a:bodyPr/>
                    <a:lstStyle/>
                    <a:p>
                      <a:pPr algn="l" fontAlgn="t"/>
                      <a:r>
                        <a:rPr lang="ar-IQ" sz="2400" dirty="0"/>
                        <a:t>×</a:t>
                      </a:r>
                    </a:p>
                  </a:txBody>
                  <a:tcPr marL="71298" marR="71298" marT="35649" marB="35649">
                    <a:lnL>
                      <a:noFill/>
                    </a:lnL>
                    <a:lnR>
                      <a:noFill/>
                    </a:lnR>
                    <a:lnT>
                      <a:noFill/>
                    </a:lnT>
                    <a:lnB>
                      <a:noFill/>
                    </a:lnB>
                  </a:tcPr>
                </a:tc>
                <a:tc>
                  <a:txBody>
                    <a:bodyPr/>
                    <a:lstStyle/>
                    <a:p>
                      <a:pPr algn="l" fontAlgn="t"/>
                      <a:r>
                        <a:rPr lang="en-US" sz="1800" dirty="0"/>
                        <a:t>Spindle speed (RPM)</a:t>
                      </a:r>
                      <a:br>
                        <a:rPr lang="en-US" sz="1800" dirty="0"/>
                      </a:br>
                      <a:endParaRPr lang="en-US" sz="1800" dirty="0"/>
                    </a:p>
                  </a:txBody>
                  <a:tcPr marL="71298" marR="71298" marT="35649" marB="35649">
                    <a:lnL>
                      <a:noFill/>
                    </a:lnL>
                    <a:lnR>
                      <a:noFill/>
                    </a:lnR>
                    <a:lnT>
                      <a:noFill/>
                    </a:lnT>
                    <a:lnB>
                      <a:noFill/>
                    </a:lnB>
                  </a:tcPr>
                </a:tc>
                <a:tc>
                  <a:txBody>
                    <a:bodyPr/>
                    <a:lstStyle/>
                    <a:p>
                      <a:pPr algn="l" fontAlgn="t"/>
                      <a:r>
                        <a:rPr lang="ar-IQ" sz="2400" dirty="0"/>
                        <a:t>=</a:t>
                      </a:r>
                    </a:p>
                  </a:txBody>
                  <a:tcPr marL="71298" marR="71298" marT="35649" marB="35649">
                    <a:lnL>
                      <a:noFill/>
                    </a:lnL>
                    <a:lnR>
                      <a:noFill/>
                    </a:lnR>
                    <a:lnT>
                      <a:noFill/>
                    </a:lnT>
                    <a:lnB>
                      <a:noFill/>
                    </a:lnB>
                  </a:tcPr>
                </a:tc>
                <a:tc>
                  <a:txBody>
                    <a:bodyPr/>
                    <a:lstStyle/>
                    <a:p>
                      <a:pPr algn="l" fontAlgn="t"/>
                      <a:r>
                        <a:rPr lang="en-US" sz="1800"/>
                        <a:t>Feed rate (IPM)</a:t>
                      </a:r>
                      <a:br>
                        <a:rPr lang="en-US" sz="1800"/>
                      </a:br>
                      <a:endParaRPr lang="en-US" sz="1800"/>
                    </a:p>
                  </a:txBody>
                  <a:tcPr marL="71298" marR="71298" marT="35649" marB="35649">
                    <a:lnL>
                      <a:noFill/>
                    </a:lnL>
                    <a:lnR>
                      <a:noFill/>
                    </a:lnR>
                    <a:lnT>
                      <a:noFill/>
                    </a:lnT>
                    <a:lnB>
                      <a:noFill/>
                    </a:lnB>
                  </a:tcPr>
                </a:tc>
                <a:tc vMerge="1">
                  <a:txBody>
                    <a:bodyPr/>
                    <a:lstStyle/>
                    <a:p>
                      <a:pPr algn="l" rtl="1"/>
                      <a:endParaRPr lang="ar-IQ" sz="1800" dirty="0"/>
                    </a:p>
                  </a:txBody>
                  <a:tcPr marL="71298" marR="71298" marT="35649" marB="35649">
                    <a:lnL>
                      <a:noFill/>
                    </a:lnL>
                  </a:tcPr>
                </a:tc>
              </a:tr>
              <a:tr h="1203676">
                <a:tc gridSpan="2">
                  <a:txBody>
                    <a:bodyPr/>
                    <a:lstStyle/>
                    <a:p>
                      <a:pPr algn="l" fontAlgn="t"/>
                      <a:r>
                        <a:rPr lang="en-US" sz="1800" dirty="0"/>
                        <a:t>Cut length (in)</a:t>
                      </a:r>
                      <a:br>
                        <a:rPr lang="en-US" sz="1800" dirty="0"/>
                      </a:br>
                      <a:endParaRPr lang="en-US" sz="1800" dirty="0"/>
                    </a:p>
                  </a:txBody>
                  <a:tcPr marL="71298" marR="71298" marT="35649" marB="35649">
                    <a:lnL>
                      <a:noFill/>
                    </a:lnL>
                    <a:lnR>
                      <a:noFill/>
                    </a:lnR>
                    <a:lnT>
                      <a:noFill/>
                    </a:lnT>
                    <a:lnB>
                      <a:noFill/>
                    </a:lnB>
                  </a:tcPr>
                </a:tc>
                <a:tc hMerge="1">
                  <a:txBody>
                    <a:bodyPr/>
                    <a:lstStyle/>
                    <a:p>
                      <a:pPr fontAlgn="t"/>
                      <a:endParaRPr lang="ar-IQ" sz="1400"/>
                    </a:p>
                  </a:txBody>
                  <a:tcPr marL="71298" marR="71298" marT="35649" marB="35649">
                    <a:lnL>
                      <a:noFill/>
                    </a:lnL>
                    <a:lnR>
                      <a:noFill/>
                    </a:lnR>
                    <a:lnT>
                      <a:noFill/>
                    </a:lnT>
                    <a:lnB>
                      <a:noFill/>
                    </a:lnB>
                  </a:tcPr>
                </a:tc>
                <a:tc>
                  <a:txBody>
                    <a:bodyPr/>
                    <a:lstStyle/>
                    <a:p>
                      <a:pPr algn="l" fontAlgn="t"/>
                      <a:r>
                        <a:rPr lang="ar-IQ" sz="2400" dirty="0"/>
                        <a:t>÷</a:t>
                      </a:r>
                    </a:p>
                  </a:txBody>
                  <a:tcPr marL="71298" marR="71298" marT="35649" marB="35649">
                    <a:lnL>
                      <a:noFill/>
                    </a:lnL>
                    <a:lnR>
                      <a:noFill/>
                    </a:lnR>
                    <a:lnT>
                      <a:noFill/>
                    </a:lnT>
                    <a:lnB>
                      <a:noFill/>
                    </a:lnB>
                  </a:tcPr>
                </a:tc>
                <a:tc>
                  <a:txBody>
                    <a:bodyPr/>
                    <a:lstStyle/>
                    <a:p>
                      <a:pPr algn="l" fontAlgn="t"/>
                      <a:r>
                        <a:rPr lang="en-US" sz="1800" dirty="0"/>
                        <a:t>Feed rate (IPM)</a:t>
                      </a:r>
                      <a:br>
                        <a:rPr lang="en-US" sz="1800" dirty="0"/>
                      </a:br>
                      <a:endParaRPr lang="en-US" sz="1800" dirty="0"/>
                    </a:p>
                  </a:txBody>
                  <a:tcPr marL="71298" marR="71298" marT="35649" marB="35649">
                    <a:lnL>
                      <a:noFill/>
                    </a:lnL>
                    <a:lnR>
                      <a:noFill/>
                    </a:lnR>
                    <a:lnT>
                      <a:noFill/>
                    </a:lnT>
                    <a:lnB>
                      <a:noFill/>
                    </a:lnB>
                  </a:tcPr>
                </a:tc>
                <a:tc>
                  <a:txBody>
                    <a:bodyPr/>
                    <a:lstStyle/>
                    <a:p>
                      <a:pPr algn="l" fontAlgn="t"/>
                      <a:r>
                        <a:rPr lang="ar-IQ" sz="2400" dirty="0"/>
                        <a:t>=</a:t>
                      </a:r>
                    </a:p>
                  </a:txBody>
                  <a:tcPr marL="71298" marR="71298" marT="35649" marB="35649">
                    <a:lnL>
                      <a:noFill/>
                    </a:lnL>
                    <a:lnR>
                      <a:noFill/>
                    </a:lnR>
                    <a:lnT>
                      <a:noFill/>
                    </a:lnT>
                    <a:lnB>
                      <a:noFill/>
                    </a:lnB>
                  </a:tcPr>
                </a:tc>
                <a:tc>
                  <a:txBody>
                    <a:bodyPr/>
                    <a:lstStyle/>
                    <a:p>
                      <a:pPr algn="l" fontAlgn="t"/>
                      <a:r>
                        <a:rPr lang="en-US" sz="1800" dirty="0"/>
                        <a:t>Cut time (min)</a:t>
                      </a:r>
                      <a:br>
                        <a:rPr lang="en-US" sz="1800" dirty="0"/>
                      </a:br>
                      <a:endParaRPr lang="en-US" sz="1800" dirty="0"/>
                    </a:p>
                  </a:txBody>
                  <a:tcPr marL="71298" marR="71298" marT="35649" marB="35649">
                    <a:lnL>
                      <a:noFill/>
                    </a:lnL>
                    <a:lnR>
                      <a:noFill/>
                    </a:lnR>
                    <a:lnT>
                      <a:noFill/>
                    </a:lnT>
                    <a:lnB>
                      <a:noFill/>
                    </a:lnB>
                  </a:tcPr>
                </a:tc>
                <a:tc vMerge="1">
                  <a:txBody>
                    <a:bodyPr/>
                    <a:lstStyle/>
                    <a:p>
                      <a:pPr algn="l"/>
                      <a:endParaRPr lang="ar-IQ" sz="1800" dirty="0"/>
                    </a:p>
                  </a:txBody>
                  <a:tcPr marL="71298" marR="71298" marT="35649" marB="35649" anchor="ctr">
                    <a:lnL>
                      <a:noFill/>
                    </a:lnL>
                    <a:lnR>
                      <a:noFill/>
                    </a:lnR>
                    <a:lnB>
                      <a:noFill/>
                    </a:lnB>
                  </a:tcPr>
                </a:tc>
              </a:tr>
            </a:tbl>
          </a:graphicData>
        </a:graphic>
      </p:graphicFrame>
      <p:sp>
        <p:nvSpPr>
          <p:cNvPr id="5" name="مستطيل 4"/>
          <p:cNvSpPr/>
          <p:nvPr/>
        </p:nvSpPr>
        <p:spPr>
          <a:xfrm>
            <a:off x="285720" y="357166"/>
            <a:ext cx="4006225" cy="369332"/>
          </a:xfrm>
          <a:prstGeom prst="rect">
            <a:avLst/>
          </a:prstGeom>
        </p:spPr>
        <p:txBody>
          <a:bodyPr wrap="none">
            <a:spAutoFit/>
          </a:bodyPr>
          <a:lstStyle/>
          <a:p>
            <a:pPr lvl="0" algn="l" fontAlgn="base">
              <a:spcBef>
                <a:spcPct val="0"/>
              </a:spcBef>
              <a:spcAft>
                <a:spcPct val="0"/>
              </a:spcAft>
            </a:pPr>
            <a:r>
              <a:rPr lang="ar-IQ" b="1" dirty="0" smtClean="0">
                <a:latin typeface="Arial" pitchFamily="34" charset="0"/>
                <a:cs typeface="Arial" pitchFamily="34" charset="0"/>
              </a:rPr>
              <a:t>Drilling </a:t>
            </a:r>
            <a:r>
              <a:rPr lang="ar-IQ" dirty="0" smtClean="0">
                <a:effectLst>
                  <a:outerShdw blurRad="38100" dist="38100" dir="2700000" algn="tl">
                    <a:srgbClr val="000000">
                      <a:alpha val="43137"/>
                    </a:srgbClr>
                  </a:outerShdw>
                </a:effectLst>
                <a:latin typeface="Arial" pitchFamily="34" charset="0"/>
                <a:cs typeface="Arial" pitchFamily="34" charset="0"/>
              </a:rPr>
              <a:t>Speed</a:t>
            </a:r>
            <a:r>
              <a:rPr lang="ar-IQ" b="1" dirty="0" smtClean="0">
                <a:latin typeface="Arial" pitchFamily="34" charset="0"/>
                <a:cs typeface="Arial" pitchFamily="34" charset="0"/>
              </a:rPr>
              <a:t> and Feed Calculator</a:t>
            </a:r>
          </a:p>
        </p:txBody>
      </p:sp>
    </p:spTree>
    <p:controls>
      <mc:AlternateContent xmlns:mc="http://schemas.openxmlformats.org/markup-compatibility/2006">
        <mc:Choice xmlns:v="urn:schemas-microsoft-com:vml" Requires="v">
          <p:control spid="1039"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0" name="HTMLHidden1" r:id="rId3" imgW="914400" imgH="228600"/>
        </mc:Choice>
        <mc:Fallback>
          <p:control name="HTMLHidden1" r:id="rId3" imgW="914400" imgH="228600">
            <p:pic>
              <p:nvPicPr>
                <p:cNvPr id="0" name="HTML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1" name="HTMLText1" r:id="rId4" imgW="914400" imgH="228600"/>
        </mc:Choice>
        <mc:Fallback>
          <p:control name="HTMLText1" r:id="rId4" imgW="914400" imgH="228600">
            <p:pic>
              <p:nvPicPr>
                <p:cNvPr id="0" name="HTMLText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2" name="HTMLHidden2" r:id="rId5" imgW="914400" imgH="228600"/>
        </mc:Choice>
        <mc:Fallback>
          <p:control name="HTMLHidden2" r:id="rId5" imgW="914400" imgH="228600">
            <p:pic>
              <p:nvPicPr>
                <p:cNvPr id="0" name="HTMLHidden2"/>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3" name="HTMLText2" r:id="rId6" imgW="914400" imgH="228600"/>
        </mc:Choice>
        <mc:Fallback>
          <p:control name="HTMLText2" r:id="rId6" imgW="914400" imgH="228600">
            <p:pic>
              <p:nvPicPr>
                <p:cNvPr id="0" name="HTMLText2"/>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4" name="HTMLHidden3" r:id="rId7" imgW="914400" imgH="228600"/>
        </mc:Choice>
        <mc:Fallback>
          <p:control name="HTMLHidden3" r:id="rId7" imgW="914400" imgH="228600">
            <p:pic>
              <p:nvPicPr>
                <p:cNvPr id="0" name="HTMLHidden3"/>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5" name="HTMLText3" r:id="rId8" imgW="914400" imgH="228600"/>
        </mc:Choice>
        <mc:Fallback>
          <p:control name="HTMLText3" r:id="rId8" imgW="914400" imgH="228600">
            <p:pic>
              <p:nvPicPr>
                <p:cNvPr id="0" name="HTMLText3"/>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6" name="HTMLHidden4" r:id="rId9" imgW="914400" imgH="228600"/>
        </mc:Choice>
        <mc:Fallback>
          <p:control name="HTMLHidden4" r:id="rId9" imgW="914400" imgH="228600">
            <p:pic>
              <p:nvPicPr>
                <p:cNvPr id="0" name="HTMLHidden4"/>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7" name="HTMLText4" r:id="rId10" imgW="914400" imgH="228600"/>
        </mc:Choice>
        <mc:Fallback>
          <p:control name="HTMLText4" r:id="rId10" imgW="914400" imgH="228600">
            <p:pic>
              <p:nvPicPr>
                <p:cNvPr id="0" name="HTMLText4"/>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8" name="HTMLHidden5" r:id="rId11" imgW="914400" imgH="228600"/>
        </mc:Choice>
        <mc:Fallback>
          <p:control name="HTMLHidden5" r:id="rId11" imgW="914400" imgH="228600">
            <p:pic>
              <p:nvPicPr>
                <p:cNvPr id="0" name="HTMLHidden5"/>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9" name="HTMLText5" r:id="rId12" imgW="914400" imgH="228600"/>
        </mc:Choice>
        <mc:Fallback>
          <p:control name="HTMLText5" r:id="rId12" imgW="914400" imgH="228600">
            <p:pic>
              <p:nvPicPr>
                <p:cNvPr id="0" name="HTMLText5"/>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50" name="HTMLHidden6" r:id="rId13" imgW="914400" imgH="228600"/>
        </mc:Choice>
        <mc:Fallback>
          <p:control name="HTMLHidden6" r:id="rId13" imgW="914400" imgH="228600">
            <p:pic>
              <p:nvPicPr>
                <p:cNvPr id="0" name="HTMLHidden6"/>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51" name="HTMLText6" r:id="rId14" imgW="914400" imgH="228600"/>
        </mc:Choice>
        <mc:Fallback>
          <p:control name="HTMLText6" r:id="rId14" imgW="914400" imgH="228600">
            <p:pic>
              <p:nvPicPr>
                <p:cNvPr id="0" name="HTMLText6"/>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99948604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http://www.custompartnet.com/images/calculator/speed-feed-drilling-small.png"/>
          <p:cNvPicPr>
            <a:picLocks noChangeAspect="1" noChangeArrowheads="1"/>
          </p:cNvPicPr>
          <p:nvPr/>
        </p:nvPicPr>
        <p:blipFill>
          <a:blip r:embed="rId2"/>
          <a:srcRect/>
          <a:stretch>
            <a:fillRect/>
          </a:stretch>
        </p:blipFill>
        <p:spPr bwMode="auto">
          <a:xfrm>
            <a:off x="2446709" y="1287540"/>
            <a:ext cx="3911241" cy="4356038"/>
          </a:xfrm>
          <a:prstGeom prst="rect">
            <a:avLst/>
          </a:prstGeom>
          <a:noFill/>
        </p:spPr>
      </p:pic>
    </p:spTree>
    <p:extLst>
      <p:ext uri="{BB962C8B-B14F-4D97-AF65-F5344CB8AC3E}">
        <p14:creationId xmlns:p14="http://schemas.microsoft.com/office/powerpoint/2010/main" val="31044644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428604"/>
            <a:ext cx="1195134" cy="369332"/>
          </a:xfrm>
          <a:prstGeom prst="rect">
            <a:avLst/>
          </a:prstGeom>
        </p:spPr>
        <p:txBody>
          <a:bodyPr wrap="none">
            <a:spAutoFit/>
          </a:bodyPr>
          <a:lstStyle/>
          <a:p>
            <a:r>
              <a:rPr lang="en-US" dirty="0" smtClean="0">
                <a:effectLst>
                  <a:outerShdw blurRad="38100" dist="38100" dir="2700000" algn="tl">
                    <a:srgbClr val="000000">
                      <a:alpha val="43137"/>
                    </a:srgbClr>
                  </a:outerShdw>
                  <a:reflection blurRad="12700" stA="48000" endA="300" endPos="55000" dir="5400000" sy="-90000" algn="bl" rotWithShape="0"/>
                </a:effectLst>
              </a:rPr>
              <a:t>Post-test :-</a:t>
            </a:r>
            <a:endParaRPr lang="ar-IQ" dirty="0"/>
          </a:p>
        </p:txBody>
      </p:sp>
      <p:sp>
        <p:nvSpPr>
          <p:cNvPr id="3" name="مستطيل 2"/>
          <p:cNvSpPr/>
          <p:nvPr/>
        </p:nvSpPr>
        <p:spPr>
          <a:xfrm>
            <a:off x="785786" y="1720840"/>
            <a:ext cx="7643866" cy="2862322"/>
          </a:xfrm>
          <a:prstGeom prst="rect">
            <a:avLst/>
          </a:prstGeom>
        </p:spPr>
        <p:txBody>
          <a:bodyPr wrap="square">
            <a:spAutoFit/>
          </a:bodyPr>
          <a:lstStyle/>
          <a:p>
            <a:pPr algn="l" rtl="0"/>
            <a:r>
              <a:rPr lang="en-US" dirty="0" smtClean="0"/>
              <a:t>1 - by-products of the process (drilling) is: -</a:t>
            </a:r>
            <a:br>
              <a:rPr lang="en-US" dirty="0" smtClean="0"/>
            </a:br>
            <a:r>
              <a:rPr lang="en-US" dirty="0" smtClean="0"/>
              <a:t>A - Reich.</a:t>
            </a:r>
            <a:br>
              <a:rPr lang="en-US" dirty="0" smtClean="0"/>
            </a:br>
            <a:r>
              <a:rPr lang="en-US" dirty="0" smtClean="0"/>
              <a:t>B - oxidation surfaces.</a:t>
            </a:r>
            <a:br>
              <a:rPr lang="en-US" dirty="0" smtClean="0"/>
            </a:br>
            <a:r>
              <a:rPr lang="en-US" dirty="0" smtClean="0"/>
              <a:t>C - Changes the structure of the metal.</a:t>
            </a:r>
            <a:br>
              <a:rPr lang="en-US" dirty="0" smtClean="0"/>
            </a:br>
            <a:r>
              <a:rPr lang="en-US" dirty="0" smtClean="0"/>
              <a:t>2 - dimensional measurements to Products process (drilling) are: -</a:t>
            </a:r>
            <a:br>
              <a:rPr lang="en-US" dirty="0" smtClean="0"/>
            </a:br>
            <a:r>
              <a:rPr lang="en-US" dirty="0" smtClean="0"/>
              <a:t>A - final.</a:t>
            </a:r>
            <a:br>
              <a:rPr lang="en-US" dirty="0" smtClean="0"/>
            </a:br>
            <a:r>
              <a:rPr lang="en-US" dirty="0" smtClean="0"/>
              <a:t>B - is infinite.</a:t>
            </a:r>
            <a:br>
              <a:rPr lang="en-US" dirty="0" smtClean="0"/>
            </a:br>
            <a:r>
              <a:rPr lang="en-US" dirty="0" smtClean="0"/>
              <a:t>3 - called the operating tools used in the process (drilling): -</a:t>
            </a:r>
            <a:br>
              <a:rPr lang="en-US" dirty="0" smtClean="0"/>
            </a:br>
            <a:r>
              <a:rPr lang="en-US" dirty="0" smtClean="0"/>
              <a:t>A - cutting tools.</a:t>
            </a:r>
            <a:br>
              <a:rPr lang="en-US" dirty="0" smtClean="0"/>
            </a:br>
            <a:r>
              <a:rPr lang="en-US" dirty="0" smtClean="0"/>
              <a:t>B - the formation of molds.</a:t>
            </a:r>
          </a:p>
        </p:txBody>
      </p:sp>
      <p:sp>
        <p:nvSpPr>
          <p:cNvPr id="4" name="مستطيل 3"/>
          <p:cNvSpPr/>
          <p:nvPr/>
        </p:nvSpPr>
        <p:spPr>
          <a:xfrm>
            <a:off x="714348" y="928670"/>
            <a:ext cx="7929618" cy="461665"/>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Tree>
    <p:extLst>
      <p:ext uri="{BB962C8B-B14F-4D97-AF65-F5344CB8AC3E}">
        <p14:creationId xmlns:p14="http://schemas.microsoft.com/office/powerpoint/2010/main" val="3797669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85918" y="1571612"/>
            <a:ext cx="6500858" cy="1938992"/>
          </a:xfrm>
          <a:prstGeom prst="rect">
            <a:avLst/>
          </a:prstGeom>
        </p:spPr>
        <p:txBody>
          <a:bodyPr wrap="square">
            <a:spAutoFit/>
          </a:bodyPr>
          <a:lstStyle/>
          <a:p>
            <a:pPr algn="l"/>
            <a:r>
              <a:rPr lang="en-US" sz="2400" dirty="0" smtClean="0"/>
              <a:t>Educational material for the bag manufacturing operations</a:t>
            </a:r>
            <a:br>
              <a:rPr lang="en-US" sz="2400" dirty="0" smtClean="0"/>
            </a:br>
            <a:r>
              <a:rPr lang="en-US" sz="2400" dirty="0" smtClean="0"/>
              <a:t>For students of Technical College - Musayyib</a:t>
            </a:r>
            <a:br>
              <a:rPr lang="en-US" sz="2400" dirty="0" smtClean="0"/>
            </a:br>
            <a:r>
              <a:rPr lang="en-US" sz="2400" dirty="0" smtClean="0"/>
              <a:t>Department of Agricultural Machinery and Equipment / Phase third</a:t>
            </a:r>
            <a:endParaRPr lang="ar-IQ" sz="2400" dirty="0"/>
          </a:p>
        </p:txBody>
      </p:sp>
      <p:sp>
        <p:nvSpPr>
          <p:cNvPr id="3" name="مستطيل 2"/>
          <p:cNvSpPr/>
          <p:nvPr/>
        </p:nvSpPr>
        <p:spPr>
          <a:xfrm>
            <a:off x="1500166" y="428604"/>
            <a:ext cx="7000924" cy="1200329"/>
          </a:xfrm>
          <a:prstGeom prst="rect">
            <a:avLst/>
          </a:prstGeom>
        </p:spPr>
        <p:txBody>
          <a:bodyPr wrap="square">
            <a:spAutoFit/>
          </a:bodyPr>
          <a:lstStyle/>
          <a:p>
            <a:pPr algn="l"/>
            <a:r>
              <a:rPr lang="en-US" sz="2400" dirty="0" smtClean="0"/>
              <a:t>Ministry of Higher Education and Scientific Research</a:t>
            </a:r>
            <a:br>
              <a:rPr lang="en-US" sz="2400" dirty="0" smtClean="0"/>
            </a:br>
            <a:r>
              <a:rPr lang="en-US" sz="2400" dirty="0" smtClean="0"/>
              <a:t>   Board of Technical Education</a:t>
            </a:r>
            <a:br>
              <a:rPr lang="en-US" sz="2400" dirty="0" smtClean="0"/>
            </a:br>
            <a:r>
              <a:rPr lang="ar-SA" sz="2400" dirty="0" smtClean="0"/>
              <a:t> </a:t>
            </a:r>
            <a:r>
              <a:rPr lang="en-US" sz="2400" dirty="0" smtClean="0"/>
              <a:t>   Technical College / </a:t>
            </a:r>
            <a:r>
              <a:rPr lang="en-US" sz="2400" dirty="0" err="1" smtClean="0"/>
              <a:t>Musayyib</a:t>
            </a:r>
            <a:endParaRPr lang="ar-IQ" sz="2400" dirty="0"/>
          </a:p>
        </p:txBody>
      </p:sp>
      <p:sp>
        <p:nvSpPr>
          <p:cNvPr id="4" name="مستطيل 3"/>
          <p:cNvSpPr/>
          <p:nvPr/>
        </p:nvSpPr>
        <p:spPr>
          <a:xfrm>
            <a:off x="1857356" y="3500438"/>
            <a:ext cx="6715172" cy="1938992"/>
          </a:xfrm>
          <a:prstGeom prst="rect">
            <a:avLst/>
          </a:prstGeom>
        </p:spPr>
        <p:txBody>
          <a:bodyPr wrap="square">
            <a:spAutoFit/>
          </a:bodyPr>
          <a:lstStyle/>
          <a:p>
            <a:pPr algn="ctr" rtl="0"/>
            <a:r>
              <a:rPr lang="en-US" sz="2400" dirty="0" smtClean="0"/>
              <a:t>Preparation and design</a:t>
            </a:r>
            <a:br>
              <a:rPr lang="en-US" sz="2400" dirty="0" smtClean="0"/>
            </a:br>
            <a:r>
              <a:rPr lang="en-US" sz="2400" dirty="0" smtClean="0"/>
              <a:t>Ali Hassan </a:t>
            </a:r>
            <a:r>
              <a:rPr lang="en-US" sz="2400" dirty="0" err="1" smtClean="0"/>
              <a:t>Hamza</a:t>
            </a:r>
            <a:r>
              <a:rPr lang="en-US" sz="2400" dirty="0" smtClean="0"/>
              <a:t/>
            </a:r>
            <a:br>
              <a:rPr lang="en-US" sz="2400" dirty="0" smtClean="0"/>
            </a:br>
            <a:r>
              <a:rPr lang="en-US" sz="2400" dirty="0" smtClean="0"/>
              <a:t>Assistant Lecturer in</a:t>
            </a:r>
            <a:br>
              <a:rPr lang="en-US" sz="2400" dirty="0" smtClean="0"/>
            </a:br>
            <a:r>
              <a:rPr lang="en-US" sz="2400" dirty="0" smtClean="0"/>
              <a:t>  Technical College / </a:t>
            </a:r>
            <a:r>
              <a:rPr lang="en-US" sz="2400" dirty="0" err="1" smtClean="0"/>
              <a:t>Musayyib</a:t>
            </a:r>
            <a:r>
              <a:rPr lang="en-US" sz="2400" dirty="0" smtClean="0"/>
              <a:t/>
            </a:r>
            <a:br>
              <a:rPr lang="en-US" sz="2400" dirty="0" smtClean="0"/>
            </a:br>
            <a:r>
              <a:rPr lang="en-US" sz="2400" dirty="0" smtClean="0"/>
              <a:t>2011-2010</a:t>
            </a:r>
            <a:endParaRPr lang="en-US" sz="2400" dirty="0"/>
          </a:p>
        </p:txBody>
      </p:sp>
    </p:spTree>
    <p:extLst>
      <p:ext uri="{BB962C8B-B14F-4D97-AF65-F5344CB8AC3E}">
        <p14:creationId xmlns:p14="http://schemas.microsoft.com/office/powerpoint/2010/main" val="4241476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86182" y="857232"/>
            <a:ext cx="2240037" cy="461665"/>
          </a:xfrm>
          <a:prstGeom prst="rect">
            <a:avLst/>
          </a:prstGeom>
        </p:spPr>
        <p:txBody>
          <a:bodyPr wrap="none">
            <a:spAutoFit/>
          </a:bodyPr>
          <a:lstStyle/>
          <a:p>
            <a:pPr algn="ctr">
              <a:buNone/>
            </a:pPr>
            <a:r>
              <a:rPr lang="en-US" sz="2400" dirty="0" smtClean="0">
                <a:effectLst>
                  <a:outerShdw blurRad="38100" dist="38100" dir="2700000" algn="tl">
                    <a:srgbClr val="000000">
                      <a:alpha val="43137"/>
                    </a:srgbClr>
                  </a:outerShdw>
                </a:effectLst>
              </a:rPr>
              <a:t>planning process</a:t>
            </a:r>
            <a:endParaRPr lang="ar-IQ" sz="2400" dirty="0">
              <a:effectLst>
                <a:outerShdw blurRad="38100" dist="38100" dir="2700000" algn="tl">
                  <a:srgbClr val="000000">
                    <a:alpha val="43137"/>
                  </a:srgbClr>
                </a:outerShdw>
              </a:effectLst>
            </a:endParaRPr>
          </a:p>
        </p:txBody>
      </p:sp>
      <p:sp>
        <p:nvSpPr>
          <p:cNvPr id="3" name="مستطيل 2"/>
          <p:cNvSpPr/>
          <p:nvPr/>
        </p:nvSpPr>
        <p:spPr>
          <a:xfrm>
            <a:off x="4000496" y="357166"/>
            <a:ext cx="1757212" cy="461665"/>
          </a:xfrm>
          <a:prstGeom prst="rect">
            <a:avLst/>
          </a:prstGeom>
        </p:spPr>
        <p:txBody>
          <a:bodyPr wrap="none">
            <a:spAutoFit/>
          </a:bodyPr>
          <a:lstStyle/>
          <a:p>
            <a:r>
              <a:rPr lang="en-US" sz="2400" dirty="0" smtClean="0">
                <a:solidFill>
                  <a:srgbClr val="FF0000"/>
                </a:solidFill>
                <a:effectLst>
                  <a:outerShdw blurRad="38100" dist="38100" dir="2700000" algn="tl">
                    <a:srgbClr val="000000">
                      <a:alpha val="43137"/>
                    </a:srgbClr>
                  </a:outerShdw>
                </a:effectLst>
              </a:rPr>
              <a:t>First module</a:t>
            </a:r>
            <a:endParaRPr lang="ar-IQ" sz="2400" dirty="0"/>
          </a:p>
        </p:txBody>
      </p:sp>
      <p:pic>
        <p:nvPicPr>
          <p:cNvPr id="4" name="Picture 2"/>
          <p:cNvPicPr>
            <a:picLocks noChangeAspect="1" noChangeArrowheads="1"/>
          </p:cNvPicPr>
          <p:nvPr/>
        </p:nvPicPr>
        <p:blipFill>
          <a:blip r:embed="rId2"/>
          <a:srcRect/>
          <a:stretch>
            <a:fillRect/>
          </a:stretch>
        </p:blipFill>
        <p:spPr bwMode="auto">
          <a:xfrm>
            <a:off x="2003260" y="1643050"/>
            <a:ext cx="6247040" cy="4643470"/>
          </a:xfrm>
          <a:prstGeom prst="rect">
            <a:avLst/>
          </a:prstGeom>
          <a:noFill/>
          <a:ln w="9525">
            <a:noFill/>
            <a:miter lim="800000"/>
            <a:headEnd/>
            <a:tailEnd/>
          </a:ln>
          <a:effectLst/>
        </p:spPr>
      </p:pic>
    </p:spTree>
    <p:extLst>
      <p:ext uri="{BB962C8B-B14F-4D97-AF65-F5344CB8AC3E}">
        <p14:creationId xmlns:p14="http://schemas.microsoft.com/office/powerpoint/2010/main" val="47821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000100" y="285728"/>
            <a:ext cx="771530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rPr>
              <a:t>Mineral Oils </a:t>
            </a:r>
            <a:r>
              <a:rPr kumimoji="0" 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rPr>
              <a:t>3-</a:t>
            </a:r>
            <a:r>
              <a:rPr kumimoji="0" lang="ar-IQ" sz="2400" b="1" i="0" u="none" strike="noStrike" cap="none" normalizeH="0" baseline="0" dirty="0" smtClean="0">
                <a:ln>
                  <a:noFill/>
                </a:ln>
                <a:solidFill>
                  <a:srgbClr val="FF0000"/>
                </a:solidFill>
                <a:effectLst/>
                <a:latin typeface="Arial" pitchFamily="34" charset="0"/>
              </a:rPr>
              <a:t> </a:t>
            </a:r>
            <a:endParaRPr kumimoji="0" lang="ar-IQ" sz="24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rPr>
              <a:t>They are used for heavier cutting operations because of their good lubricating properties and are commonly found in production machines where high rates of metal removal are employed. Mineral oils are very suitable for steels but should not be used on copper or its alloys since it has a corrosive effect</a:t>
            </a:r>
          </a:p>
          <a:p>
            <a:pPr lvl="0" algn="l" fontAlgn="base">
              <a:spcBef>
                <a:spcPct val="0"/>
              </a:spcBef>
              <a:spcAft>
                <a:spcPct val="0"/>
              </a:spcAft>
            </a:pPr>
            <a:r>
              <a:rPr kumimoji="0" lang="ar-IQ" sz="2400" b="0" i="0" u="none" strike="noStrike" cap="none" normalizeH="0" baseline="0" dirty="0" smtClean="0">
                <a:ln>
                  <a:noFill/>
                </a:ln>
                <a:solidFill>
                  <a:schemeClr val="tx1"/>
                </a:solidFill>
                <a:effectLst/>
                <a:latin typeface="Arial" pitchFamily="34" charset="0"/>
              </a:rPr>
              <a:t>. </a:t>
            </a:r>
            <a:r>
              <a:rPr lang="ar-IQ"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Vegetable Oils </a:t>
            </a: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4-</a:t>
            </a:r>
            <a:endParaRPr lang="ar-IQ"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l" rtl="0" eaLnBrk="0" fontAlgn="base" hangingPunct="0">
              <a:spcBef>
                <a:spcPct val="0"/>
              </a:spcBef>
              <a:spcAft>
                <a:spcPct val="0"/>
              </a:spcAft>
            </a:pPr>
            <a:r>
              <a:rPr lang="ar-IQ" sz="2400" dirty="0" smtClean="0">
                <a:latin typeface="Arial" pitchFamily="34" charset="0"/>
                <a:cs typeface="Arial" pitchFamily="34" charset="0"/>
              </a:rPr>
              <a:t>They are good lubricants but are of little used since they are liable to decompose and smell badly.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28794" y="4214818"/>
            <a:ext cx="5715040" cy="923330"/>
          </a:xfrm>
          <a:prstGeom prst="rect">
            <a:avLst/>
          </a:prstGeom>
        </p:spPr>
        <p:txBody>
          <a:bodyPr wrap="square">
            <a:spAutoFit/>
          </a:bodyPr>
          <a:lstStyle/>
          <a:p>
            <a:pPr algn="l"/>
            <a:r>
              <a:rPr lang="en-US" dirty="0" smtClean="0"/>
              <a:t>1 - the principle of the process of turning.</a:t>
            </a:r>
            <a:br>
              <a:rPr lang="en-US" dirty="0" smtClean="0"/>
            </a:br>
            <a:r>
              <a:rPr lang="en-US" dirty="0" smtClean="0"/>
              <a:t>2 - the determinants of the process of turning.</a:t>
            </a:r>
            <a:br>
              <a:rPr lang="en-US" dirty="0" smtClean="0"/>
            </a:br>
            <a:r>
              <a:rPr lang="en-US" dirty="0" smtClean="0"/>
              <a:t>3 - Turning machines</a:t>
            </a:r>
            <a:endParaRPr lang="ar-IQ" dirty="0"/>
          </a:p>
        </p:txBody>
      </p:sp>
      <p:sp>
        <p:nvSpPr>
          <p:cNvPr id="3" name="مستطيل 2"/>
          <p:cNvSpPr/>
          <p:nvPr/>
        </p:nvSpPr>
        <p:spPr>
          <a:xfrm>
            <a:off x="1928794" y="1785926"/>
            <a:ext cx="1631472" cy="369332"/>
          </a:xfrm>
          <a:prstGeom prst="rect">
            <a:avLst/>
          </a:prstGeom>
        </p:spPr>
        <p:txBody>
          <a:bodyPr wrap="none">
            <a:spAutoFit/>
          </a:bodyPr>
          <a:lstStyle/>
          <a:p>
            <a:r>
              <a:rPr lang="en-US" dirty="0" smtClean="0">
                <a:solidFill>
                  <a:srgbClr val="FF0000"/>
                </a:solidFill>
                <a:effectLst>
                  <a:outerShdw blurRad="38100" dist="38100" dir="2700000" algn="tl">
                    <a:srgbClr val="000000">
                      <a:alpha val="43137"/>
                    </a:srgbClr>
                  </a:outerShdw>
                </a:effectLst>
              </a:rPr>
              <a:t>1-  (over view) </a:t>
            </a:r>
            <a:endParaRPr lang="ar-IQ" dirty="0"/>
          </a:p>
        </p:txBody>
      </p:sp>
      <p:sp>
        <p:nvSpPr>
          <p:cNvPr id="4" name="مستطيل 3"/>
          <p:cNvSpPr/>
          <p:nvPr/>
        </p:nvSpPr>
        <p:spPr>
          <a:xfrm>
            <a:off x="1857356" y="2274838"/>
            <a:ext cx="6500858" cy="2031325"/>
          </a:xfrm>
          <a:prstGeom prst="rect">
            <a:avLst/>
          </a:prstGeom>
        </p:spPr>
        <p:txBody>
          <a:bodyPr wrap="square">
            <a:spAutoFit/>
          </a:bodyPr>
          <a:lstStyle/>
          <a:p>
            <a:pPr algn="l" rtl="0"/>
            <a:r>
              <a:rPr lang="en-US" dirty="0" smtClean="0"/>
              <a:t>A-Target group:-</a:t>
            </a:r>
          </a:p>
          <a:p>
            <a:pPr algn="l" rtl="0"/>
            <a:r>
              <a:rPr lang="en-US" dirty="0" smtClean="0"/>
              <a:t> students of Technical College - </a:t>
            </a:r>
            <a:r>
              <a:rPr lang="en-US" dirty="0" err="1" smtClean="0"/>
              <a:t>Musayyib</a:t>
            </a:r>
            <a:r>
              <a:rPr lang="en-US" dirty="0" smtClean="0"/>
              <a:t> / Department of Agricultural Machinery and Equipment / third phase.</a:t>
            </a:r>
            <a:br>
              <a:rPr lang="en-US" dirty="0" smtClean="0"/>
            </a:br>
            <a:r>
              <a:rPr lang="en-US" dirty="0" smtClean="0"/>
              <a:t>B- Rationale:- </a:t>
            </a:r>
          </a:p>
          <a:p>
            <a:pPr algn="l" rtl="0"/>
            <a:r>
              <a:rPr lang="en-US" dirty="0" smtClean="0"/>
              <a:t>This unit is designed to introduce students to: -</a:t>
            </a:r>
            <a:br>
              <a:rPr lang="en-US" dirty="0" smtClean="0"/>
            </a:br>
            <a:r>
              <a:rPr lang="en-US" dirty="0" smtClean="0"/>
              <a:t>     turning process and its determinants.</a:t>
            </a:r>
            <a:br>
              <a:rPr lang="en-US" dirty="0" smtClean="0"/>
            </a:br>
            <a:r>
              <a:rPr lang="en-US" dirty="0" smtClean="0"/>
              <a:t>C- Central ideas / To recognize the student to:</a:t>
            </a:r>
            <a:endParaRPr lang="ar-IQ" dirty="0"/>
          </a:p>
        </p:txBody>
      </p:sp>
    </p:spTree>
    <p:extLst>
      <p:ext uri="{BB962C8B-B14F-4D97-AF65-F5344CB8AC3E}">
        <p14:creationId xmlns:p14="http://schemas.microsoft.com/office/powerpoint/2010/main" val="41427800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43042" y="2690336"/>
            <a:ext cx="7000924" cy="923330"/>
          </a:xfrm>
          <a:prstGeom prst="rect">
            <a:avLst/>
          </a:prstGeom>
        </p:spPr>
        <p:txBody>
          <a:bodyPr wrap="square">
            <a:spAutoFit/>
          </a:bodyPr>
          <a:lstStyle/>
          <a:p>
            <a:pPr algn="l"/>
            <a:r>
              <a:rPr lang="en-US" dirty="0" smtClean="0"/>
              <a:t>student will be after the completion of the study the module able to: -</a:t>
            </a:r>
            <a:br>
              <a:rPr lang="en-US" dirty="0" smtClean="0"/>
            </a:br>
            <a:r>
              <a:rPr lang="en-US" dirty="0" smtClean="0"/>
              <a:t>A - recognize the gears process  </a:t>
            </a:r>
          </a:p>
          <a:p>
            <a:pPr algn="l"/>
            <a:r>
              <a:rPr lang="en-US" dirty="0" smtClean="0"/>
              <a:t>C - chip resulting from the cutting process and its determinants</a:t>
            </a:r>
            <a:endParaRPr lang="ar-IQ" dirty="0"/>
          </a:p>
        </p:txBody>
      </p:sp>
      <p:sp>
        <p:nvSpPr>
          <p:cNvPr id="3" name="مستطيل 2"/>
          <p:cNvSpPr/>
          <p:nvPr/>
        </p:nvSpPr>
        <p:spPr>
          <a:xfrm>
            <a:off x="1714480" y="2357430"/>
            <a:ext cx="1616340" cy="369332"/>
          </a:xfrm>
          <a:prstGeom prst="rect">
            <a:avLst/>
          </a:prstGeom>
        </p:spPr>
        <p:txBody>
          <a:bodyPr wrap="none">
            <a:spAutoFit/>
          </a:bodyPr>
          <a:lstStyle/>
          <a:p>
            <a:pPr algn="l"/>
            <a:r>
              <a:rPr lang="en-US" dirty="0" smtClean="0">
                <a:solidFill>
                  <a:srgbClr val="FF0000"/>
                </a:solidFill>
              </a:rPr>
              <a:t>D- Objectives:-</a:t>
            </a:r>
            <a:endParaRPr lang="ar-IQ" dirty="0">
              <a:solidFill>
                <a:srgbClr val="FF0000"/>
              </a:solidFill>
            </a:endParaRPr>
          </a:p>
        </p:txBody>
      </p:sp>
    </p:spTree>
    <p:extLst>
      <p:ext uri="{BB962C8B-B14F-4D97-AF65-F5344CB8AC3E}">
        <p14:creationId xmlns:p14="http://schemas.microsoft.com/office/powerpoint/2010/main" val="14562336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643042" y="1582341"/>
            <a:ext cx="6572296" cy="2862322"/>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1 - The process (planning ) from operations: -</a:t>
            </a:r>
            <a:r>
              <a:rPr lang="en-US" dirty="0" smtClean="0"/>
              <a:t/>
            </a:r>
            <a:br>
              <a:rPr lang="en-US" dirty="0" smtClean="0"/>
            </a:br>
            <a:r>
              <a:rPr lang="en-US" dirty="0" smtClean="0"/>
              <a:t>A - driver.</a:t>
            </a:r>
            <a:br>
              <a:rPr lang="en-US" dirty="0" smtClean="0"/>
            </a:br>
            <a:r>
              <a:rPr lang="en-US" dirty="0" smtClean="0"/>
              <a:t>B - formation.</a:t>
            </a:r>
            <a:br>
              <a:rPr lang="en-US" dirty="0" smtClean="0"/>
            </a:br>
            <a:r>
              <a:rPr lang="en-US" dirty="0" smtClean="0">
                <a:effectLst>
                  <a:outerShdw blurRad="38100" dist="38100" dir="2700000" algn="tl">
                    <a:srgbClr val="000000">
                      <a:alpha val="43137"/>
                    </a:srgbClr>
                  </a:outerShdw>
                </a:effectLst>
              </a:rPr>
              <a:t>2 - after a process (planning) gets in the product: -</a:t>
            </a:r>
            <a:br>
              <a:rPr lang="en-US" dirty="0" smtClean="0">
                <a:effectLst>
                  <a:outerShdw blurRad="38100" dist="38100" dir="2700000" algn="tl">
                    <a:srgbClr val="000000">
                      <a:alpha val="43137"/>
                    </a:srgbClr>
                  </a:outerShdw>
                </a:effectLst>
              </a:rPr>
            </a:br>
            <a:r>
              <a:rPr lang="en-US" dirty="0" smtClean="0"/>
              <a:t>A - decrease in size.</a:t>
            </a:r>
            <a:br>
              <a:rPr lang="en-US" dirty="0" smtClean="0"/>
            </a:br>
            <a:r>
              <a:rPr lang="en-US" dirty="0" smtClean="0"/>
              <a:t>B - Increase the volume.</a:t>
            </a:r>
            <a:br>
              <a:rPr lang="en-US" dirty="0" smtClean="0"/>
            </a:br>
            <a:r>
              <a:rPr lang="en-US" dirty="0" smtClean="0"/>
              <a:t>C - conservative on the size.</a:t>
            </a:r>
            <a:br>
              <a:rPr lang="en-US" dirty="0" smtClean="0"/>
            </a:br>
            <a:r>
              <a:rPr lang="en-US" dirty="0" smtClean="0">
                <a:effectLst>
                  <a:outerShdw blurRad="38100" dist="38100" dir="2700000" algn="tl">
                    <a:srgbClr val="000000">
                      <a:alpha val="43137"/>
                    </a:srgbClr>
                  </a:outerShdw>
                </a:effectLst>
              </a:rPr>
              <a:t>3 - the most important side effect of the process (planning) are: -</a:t>
            </a:r>
            <a:r>
              <a:rPr lang="en-US" dirty="0" smtClean="0"/>
              <a:t/>
            </a:r>
            <a:br>
              <a:rPr lang="en-US" dirty="0" smtClean="0"/>
            </a:br>
            <a:r>
              <a:rPr lang="en-US" dirty="0" smtClean="0"/>
              <a:t>A - improve the mechanical properties of busy.</a:t>
            </a:r>
            <a:br>
              <a:rPr lang="en-US" dirty="0" smtClean="0"/>
            </a:br>
            <a:r>
              <a:rPr lang="en-US" dirty="0" smtClean="0"/>
              <a:t>B - Increasing the hardness of the surface is busy.</a:t>
            </a:r>
            <a:endParaRPr lang="ar-IQ" dirty="0"/>
          </a:p>
        </p:txBody>
      </p:sp>
      <p:sp>
        <p:nvSpPr>
          <p:cNvPr id="4" name="مستطيل 3"/>
          <p:cNvSpPr/>
          <p:nvPr/>
        </p:nvSpPr>
        <p:spPr>
          <a:xfrm>
            <a:off x="1714480" y="1000108"/>
            <a:ext cx="6786610" cy="646331"/>
          </a:xfrm>
          <a:prstGeom prst="rect">
            <a:avLst/>
          </a:prstGeom>
        </p:spPr>
        <p:txBody>
          <a:bodyPr wrap="square">
            <a:spAutoFit/>
          </a:bodyPr>
          <a:lstStyle/>
          <a:p>
            <a:pPr algn="l"/>
            <a:r>
              <a:rPr lang="en-US" dirty="0" smtClean="0"/>
              <a:t>Circle the letter preceding the correct answer for each of the </a:t>
            </a:r>
            <a:endParaRPr lang="ar-IQ" dirty="0" smtClean="0"/>
          </a:p>
          <a:p>
            <a:pPr algn="l"/>
            <a:r>
              <a:rPr lang="en-US" dirty="0" smtClean="0"/>
              <a:t>following</a:t>
            </a:r>
            <a:endParaRPr lang="ar-IQ" dirty="0"/>
          </a:p>
        </p:txBody>
      </p:sp>
      <p:sp>
        <p:nvSpPr>
          <p:cNvPr id="5" name="مستطيل 4"/>
          <p:cNvSpPr/>
          <p:nvPr/>
        </p:nvSpPr>
        <p:spPr>
          <a:xfrm>
            <a:off x="1714480" y="571480"/>
            <a:ext cx="1444819" cy="369332"/>
          </a:xfrm>
          <a:prstGeom prst="rect">
            <a:avLst/>
          </a:prstGeom>
        </p:spPr>
        <p:txBody>
          <a:bodyPr wrap="none">
            <a:spAutoFit/>
          </a:bodyPr>
          <a:lstStyle/>
          <a:p>
            <a:pPr algn="l"/>
            <a:r>
              <a:rPr lang="en-US" dirty="0" smtClean="0">
                <a:solidFill>
                  <a:srgbClr val="FF0000"/>
                </a:solidFill>
              </a:rPr>
              <a:t>2- pre-testing</a:t>
            </a:r>
            <a:endParaRPr lang="ar-IQ" dirty="0">
              <a:solidFill>
                <a:srgbClr val="FF0000"/>
              </a:solidFill>
            </a:endParaRPr>
          </a:p>
        </p:txBody>
      </p:sp>
    </p:spTree>
    <p:extLst>
      <p:ext uri="{BB962C8B-B14F-4D97-AF65-F5344CB8AC3E}">
        <p14:creationId xmlns:p14="http://schemas.microsoft.com/office/powerpoint/2010/main" val="122981263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14480" y="571480"/>
            <a:ext cx="6643734" cy="1846659"/>
          </a:xfrm>
          <a:prstGeom prst="rect">
            <a:avLst/>
          </a:prstGeom>
        </p:spPr>
        <p:txBody>
          <a:bodyPr wrap="square">
            <a:spAutoFit/>
          </a:bodyPr>
          <a:lstStyle/>
          <a:p>
            <a:pPr algn="l"/>
            <a:r>
              <a:rPr lang="en-US" sz="2400" dirty="0" smtClean="0"/>
              <a:t>Note:</a:t>
            </a:r>
            <a:r>
              <a:rPr lang="en-US" dirty="0" smtClean="0"/>
              <a:t/>
            </a:r>
            <a:br>
              <a:rPr lang="en-US" dirty="0" smtClean="0"/>
            </a:br>
            <a:r>
              <a:rPr lang="en-US" dirty="0" smtClean="0"/>
              <a:t>1. Each question three degree.</a:t>
            </a:r>
            <a:br>
              <a:rPr lang="en-US" dirty="0" smtClean="0"/>
            </a:br>
            <a:r>
              <a:rPr lang="en-US" dirty="0" smtClean="0"/>
              <a:t>2. Please check that your answer review page (key answers to the tests) at the end of the module, in case you get the degree thus only 9 more needy to study this unit and go to the next unit of study. In case you have a degree less than 9 will need to study this unit.</a:t>
            </a:r>
            <a:endParaRPr lang="ar-IQ" dirty="0"/>
          </a:p>
        </p:txBody>
      </p:sp>
    </p:spTree>
    <p:extLst>
      <p:ext uri="{BB962C8B-B14F-4D97-AF65-F5344CB8AC3E}">
        <p14:creationId xmlns:p14="http://schemas.microsoft.com/office/powerpoint/2010/main" val="101177001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32560" y="1071546"/>
            <a:ext cx="7406640" cy="760536"/>
          </a:xfrm>
        </p:spPr>
        <p:txBody>
          <a:bodyPr>
            <a:normAutofit/>
          </a:bodyPr>
          <a:lstStyle/>
          <a:p>
            <a:pPr algn="ctr"/>
            <a:r>
              <a:rPr lang="en-US" sz="2800" b="1" dirty="0" smtClean="0">
                <a:solidFill>
                  <a:srgbClr val="FF0000"/>
                </a:solidFill>
                <a:effectLst>
                  <a:outerShdw blurRad="38100" dist="38100" dir="2700000" algn="tl">
                    <a:srgbClr val="000000">
                      <a:alpha val="43137"/>
                    </a:srgbClr>
                  </a:outerShdw>
                </a:effectLst>
              </a:rPr>
              <a:t>3- </a:t>
            </a:r>
            <a:r>
              <a:rPr lang="en-US" sz="2800" dirty="0" smtClean="0">
                <a:solidFill>
                  <a:srgbClr val="FF0000"/>
                </a:solidFill>
                <a:effectLst/>
              </a:rPr>
              <a:t>Display</a:t>
            </a:r>
            <a:r>
              <a:rPr lang="en-US" sz="2800" dirty="0" smtClean="0">
                <a:solidFill>
                  <a:srgbClr val="FF0000"/>
                </a:solidFill>
                <a:effectLst>
                  <a:outerShdw blurRad="38100" dist="38100" dir="2700000" algn="tl">
                    <a:srgbClr val="000000">
                      <a:alpha val="43137"/>
                    </a:srgbClr>
                  </a:outerShdw>
                </a:effectLst>
              </a:rPr>
              <a:t> module</a:t>
            </a:r>
            <a:endParaRPr lang="ar-IQ"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469778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85852" y="357166"/>
            <a:ext cx="7215238" cy="4429156"/>
          </a:xfrm>
        </p:spPr>
        <p:txBody>
          <a:bodyPr>
            <a:noAutofit/>
          </a:bodyPr>
          <a:lstStyle/>
          <a:p>
            <a:pPr algn="l"/>
            <a:r>
              <a:rPr lang="en-US" sz="1800" b="1" dirty="0" smtClean="0">
                <a:latin typeface="Arial" pitchFamily="34" charset="0"/>
                <a:cs typeface="Arial" pitchFamily="34" charset="0"/>
              </a:rPr>
              <a:t>Planning</a:t>
            </a:r>
            <a:r>
              <a:rPr lang="en-US" sz="1800" dirty="0" smtClean="0">
                <a:latin typeface="Arial" pitchFamily="34" charset="0"/>
                <a:cs typeface="Arial" pitchFamily="34" charset="0"/>
              </a:rPr>
              <a:t> is a </a:t>
            </a:r>
            <a:r>
              <a:rPr lang="en-US" sz="1800" dirty="0" smtClean="0">
                <a:latin typeface="Arial" pitchFamily="34" charset="0"/>
                <a:cs typeface="Arial" pitchFamily="34" charset="0"/>
                <a:hlinkClick r:id="rId3" tooltip="Manufacturing"/>
              </a:rPr>
              <a:t>manufacturing</a:t>
            </a:r>
            <a:r>
              <a:rPr lang="en-US" sz="1800" dirty="0" smtClean="0">
                <a:latin typeface="Arial" pitchFamily="34" charset="0"/>
                <a:cs typeface="Arial" pitchFamily="34" charset="0"/>
              </a:rPr>
              <a:t> process of material removal in which the work piece reciprocates against a stationary single-point </a:t>
            </a:r>
            <a:r>
              <a:rPr lang="en-US" sz="1800" dirty="0" smtClean="0">
                <a:cs typeface="Arial" pitchFamily="34" charset="0"/>
              </a:rPr>
              <a:t>cutting</a:t>
            </a:r>
            <a:r>
              <a:rPr lang="en-US" sz="1800" dirty="0" smtClean="0">
                <a:latin typeface="Arial" pitchFamily="34" charset="0"/>
                <a:cs typeface="Arial" pitchFamily="34" charset="0"/>
              </a:rPr>
              <a:t> tool producing a plane or sculpted surface. Planning is analogous to shaping. The main difference between these two processes is that in shaping the tool reciprocates across the stationary work piece. Planning motion is the opposite of shaping. Both planning and shaping are rapidly being replaced by milling.</a:t>
            </a:r>
          </a:p>
          <a:p>
            <a:r>
              <a:rPr lang="en-US" sz="1800" dirty="0" smtClean="0">
                <a:latin typeface="Arial" pitchFamily="34" charset="0"/>
                <a:cs typeface="Arial" pitchFamily="34" charset="0"/>
              </a:rPr>
              <a:t>The mechanism used for this process is known as a </a:t>
            </a:r>
            <a:r>
              <a:rPr lang="en-US" sz="1800" dirty="0" smtClean="0">
                <a:latin typeface="Arial" pitchFamily="34" charset="0"/>
                <a:cs typeface="Arial" pitchFamily="34" charset="0"/>
                <a:hlinkClick r:id="rId4" tooltip="Planer"/>
              </a:rPr>
              <a:t>planer</a:t>
            </a:r>
            <a:r>
              <a:rPr lang="en-US" sz="1800" dirty="0" smtClean="0">
                <a:latin typeface="Arial" pitchFamily="34" charset="0"/>
                <a:cs typeface="Arial" pitchFamily="34" charset="0"/>
              </a:rPr>
              <a:t>. The size of the planer is determined by the largest work piece that can be machined on it. The cutting tools are usually carbide tipped or made of high speed steel and resemble those used in facing and </a:t>
            </a:r>
            <a:r>
              <a:rPr lang="en-US" sz="1800" dirty="0" smtClean="0">
                <a:latin typeface="Arial" pitchFamily="34" charset="0"/>
                <a:cs typeface="Arial" pitchFamily="34" charset="0"/>
                <a:hlinkClick r:id="rId5" tooltip="Turning"/>
              </a:rPr>
              <a:t>turning</a:t>
            </a:r>
            <a:endParaRPr lang="en-US" sz="1800" dirty="0" smtClean="0">
              <a:latin typeface="Arial" pitchFamily="34" charset="0"/>
              <a:cs typeface="Arial" pitchFamily="34" charset="0"/>
            </a:endParaRPr>
          </a:p>
          <a:p>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4024936411"/>
      </p:ext>
    </p:extLst>
  </p:cSld>
  <p:clrMapOvr>
    <a:masterClrMapping/>
  </p:clrMapOvr>
  <p:transition>
    <p:wipe dir="u"/>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43042" y="500042"/>
            <a:ext cx="6929486" cy="3077766"/>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latin typeface="Arial" pitchFamily="34" charset="0"/>
                <a:cs typeface="Arial" pitchFamily="34" charset="0"/>
              </a:rPr>
              <a:t>Process :</a:t>
            </a:r>
            <a:r>
              <a:rPr lang="en-US" dirty="0" smtClean="0">
                <a:latin typeface="Arial" pitchFamily="34" charset="0"/>
                <a:cs typeface="Arial" pitchFamily="34" charset="0"/>
              </a:rPr>
              <a:t>- </a:t>
            </a:r>
          </a:p>
          <a:p>
            <a:pPr algn="l"/>
            <a:r>
              <a:rPr lang="en-US" dirty="0" smtClean="0">
                <a:latin typeface="Arial" pitchFamily="34" charset="0"/>
                <a:cs typeface="Arial" pitchFamily="34" charset="0"/>
              </a:rPr>
              <a:t>Uses single-point cutting tools</a:t>
            </a:r>
            <a:br>
              <a:rPr lang="en-US" dirty="0" smtClean="0">
                <a:latin typeface="Arial" pitchFamily="34" charset="0"/>
                <a:cs typeface="Arial" pitchFamily="34" charset="0"/>
              </a:rPr>
            </a:br>
            <a:r>
              <a:rPr lang="en-US" dirty="0" smtClean="0">
                <a:latin typeface="Arial" pitchFamily="34" charset="0"/>
                <a:cs typeface="Arial" pitchFamily="34" charset="0"/>
              </a:rPr>
              <a:t>•Involves a reciprocating motion between the tool and work piece</a:t>
            </a:r>
            <a:br>
              <a:rPr lang="en-US" dirty="0" smtClean="0">
                <a:latin typeface="Arial" pitchFamily="34" charset="0"/>
                <a:cs typeface="Arial" pitchFamily="34" charset="0"/>
              </a:rPr>
            </a:br>
            <a:r>
              <a:rPr lang="en-US" dirty="0" smtClean="0">
                <a:latin typeface="Arial" pitchFamily="34" charset="0"/>
                <a:cs typeface="Arial" pitchFamily="34" charset="0"/>
              </a:rPr>
              <a:t>•Produces plane or sculpted surfaces</a:t>
            </a:r>
            <a:br>
              <a:rPr lang="en-US" dirty="0" smtClean="0">
                <a:latin typeface="Arial" pitchFamily="34" charset="0"/>
                <a:cs typeface="Arial" pitchFamily="34" charset="0"/>
              </a:rPr>
            </a:br>
            <a:r>
              <a:rPr lang="en-US" dirty="0" smtClean="0">
                <a:latin typeface="Arial" pitchFamily="34" charset="0"/>
                <a:cs typeface="Arial" pitchFamily="34" charset="0"/>
              </a:rPr>
              <a:t>•Leaves parallel feed marks</a:t>
            </a:r>
          </a:p>
          <a:p>
            <a:pPr algn="l"/>
            <a:r>
              <a:rPr lang="en-US" dirty="0" smtClean="0">
                <a:latin typeface="Arial" pitchFamily="34" charset="0"/>
                <a:cs typeface="Arial" pitchFamily="34" charset="0"/>
              </a:rPr>
              <a:t>In shaping, the tool is brought into position with the work piece. The tool then repeatedly moves in a straight line while the work piece is incrementally fed into the line of motion of the tool, this produces a flat, smooth, and sculpted surface. For shaped pieces the tool reciprocates across the stationary work piece</a:t>
            </a:r>
            <a:r>
              <a:rPr lang="en-US" sz="3200" dirty="0" smtClean="0">
                <a:latin typeface="Arial" pitchFamily="34" charset="0"/>
                <a:cs typeface="Arial" pitchFamily="34" charset="0"/>
              </a:rPr>
              <a:t>.</a:t>
            </a:r>
            <a:endParaRPr lang="ar-IQ" dirty="0"/>
          </a:p>
        </p:txBody>
      </p:sp>
    </p:spTree>
    <p:extLst>
      <p:ext uri="{BB962C8B-B14F-4D97-AF65-F5344CB8AC3E}">
        <p14:creationId xmlns:p14="http://schemas.microsoft.com/office/powerpoint/2010/main" val="8998674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222" y="-15859260"/>
            <a:ext cx="9072626" cy="584775"/>
          </a:xfrm>
          <a:prstGeom prst="rect">
            <a:avLst/>
          </a:prstGeom>
        </p:spPr>
        <p:txBody>
          <a:bodyPr wrap="square">
            <a:spAutoFit/>
          </a:bodyPr>
          <a:lstStyle/>
          <a:p>
            <a:pPr algn="l">
              <a:buNone/>
            </a:pPr>
            <a:r>
              <a:rPr lang="en-US" sz="3200" dirty="0" smtClean="0">
                <a:latin typeface="Arial" pitchFamily="34" charset="0"/>
                <a:cs typeface="Arial" pitchFamily="34" charset="0"/>
              </a:rPr>
              <a:t>.</a:t>
            </a:r>
            <a:endParaRPr lang="en-US" sz="3200" b="1" dirty="0" smtClean="0">
              <a:latin typeface="Arial" pitchFamily="34" charset="0"/>
              <a:cs typeface="Arial" pitchFamily="34" charset="0"/>
            </a:endParaRPr>
          </a:p>
        </p:txBody>
      </p:sp>
      <p:sp>
        <p:nvSpPr>
          <p:cNvPr id="4" name="مستطيل 3"/>
          <p:cNvSpPr/>
          <p:nvPr/>
        </p:nvSpPr>
        <p:spPr>
          <a:xfrm>
            <a:off x="1571604" y="357166"/>
            <a:ext cx="6643734" cy="1200329"/>
          </a:xfrm>
          <a:prstGeom prst="rect">
            <a:avLst/>
          </a:prstGeom>
        </p:spPr>
        <p:txBody>
          <a:bodyPr wrap="square">
            <a:spAutoFit/>
          </a:bodyPr>
          <a:lstStyle/>
          <a:p>
            <a:pPr algn="l"/>
            <a:r>
              <a:rPr lang="en-US" dirty="0" smtClean="0">
                <a:latin typeface="Arial" pitchFamily="34" charset="0"/>
                <a:cs typeface="Arial" pitchFamily="34" charset="0"/>
              </a:rPr>
              <a:t>The tools are usually tilted or lifted after each stroke. This is done hydraulically or manually in order to prevent the tool surface from chipping when the work piece travels back across</a:t>
            </a:r>
          </a:p>
          <a:p>
            <a:pPr algn="l"/>
            <a:endParaRPr lang="ar-IQ" dirty="0"/>
          </a:p>
        </p:txBody>
      </p:sp>
      <p:sp>
        <p:nvSpPr>
          <p:cNvPr id="5" name="مستطيل 4"/>
          <p:cNvSpPr/>
          <p:nvPr/>
        </p:nvSpPr>
        <p:spPr>
          <a:xfrm>
            <a:off x="1500166" y="1500174"/>
            <a:ext cx="6786610" cy="2862322"/>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Work piece Geometry </a:t>
            </a:r>
            <a:r>
              <a:rPr lang="en-US" dirty="0" smtClean="0"/>
              <a:t>Planning can be used to produce flat surfaces, as well as cross-sections with grooves and notches, are produced along the length of work piece. Shaping is basically the same as planning, except the work piece is usually smaller, and it is the tool that moves and not the work piece. Planning can be used to produce horizontal, vertical, or inclined flat surfaces on work pieces usually too large for shaping. Shaping is used not only for flat surfaces, but also for external or internal surfaces (either horizontal or inclined). Curved and irregular surfaces can also be produced by using special attachments</a:t>
            </a:r>
            <a:endParaRPr lang="ar-IQ" dirty="0" smtClean="0"/>
          </a:p>
          <a:p>
            <a:endParaRPr lang="ar-IQ" dirty="0"/>
          </a:p>
        </p:txBody>
      </p:sp>
    </p:spTree>
    <p:extLst>
      <p:ext uri="{BB962C8B-B14F-4D97-AF65-F5344CB8AC3E}">
        <p14:creationId xmlns:p14="http://schemas.microsoft.com/office/powerpoint/2010/main" val="352466416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285852" y="157694"/>
            <a:ext cx="6429420" cy="5968470"/>
          </a:xfrm>
          <a:prstGeom prst="rect">
            <a:avLst/>
          </a:prstGeom>
          <a:noFill/>
          <a:ln w="9525">
            <a:noFill/>
            <a:miter lim="800000"/>
            <a:headEnd/>
            <a:tailEnd/>
          </a:ln>
          <a:effectLst/>
        </p:spPr>
      </p:pic>
    </p:spTree>
    <p:extLst>
      <p:ext uri="{BB962C8B-B14F-4D97-AF65-F5344CB8AC3E}">
        <p14:creationId xmlns:p14="http://schemas.microsoft.com/office/powerpoint/2010/main" val="118250791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511156"/>
          </a:xfrm>
        </p:spPr>
        <p:txBody>
          <a:bodyPr>
            <a:normAutofit/>
          </a:bodyPr>
          <a:lstStyle/>
          <a:p>
            <a:r>
              <a:rPr lang="en-US" sz="1800" dirty="0" smtClean="0"/>
              <a:t>Setup and Equipment</a:t>
            </a:r>
            <a:endParaRPr lang="en-US" sz="1800" dirty="0"/>
          </a:p>
        </p:txBody>
      </p:sp>
      <p:sp>
        <p:nvSpPr>
          <p:cNvPr id="3" name="عنصر نائب للمحتوى 2"/>
          <p:cNvSpPr>
            <a:spLocks noGrp="1"/>
          </p:cNvSpPr>
          <p:nvPr>
            <p:ph idx="1"/>
          </p:nvPr>
        </p:nvSpPr>
        <p:spPr>
          <a:xfrm>
            <a:off x="1357290" y="642918"/>
            <a:ext cx="7569518" cy="5857916"/>
          </a:xfrm>
        </p:spPr>
        <p:txBody>
          <a:bodyPr>
            <a:normAutofit/>
          </a:bodyPr>
          <a:lstStyle/>
          <a:p>
            <a:pPr algn="l">
              <a:buNone/>
            </a:pPr>
            <a:r>
              <a:rPr lang="en-US" sz="1800" dirty="0" smtClean="0"/>
              <a:t>Flat, angular, and contoured surfaces are made by horizontal shapers. Concerning shaping, the device that holds the piece being worked on has a very heavy movable jaw to withstand cutting forces. The size of the planer needed is determined by the work piece. Depending on the size of the work piece many clamps and supporting devices may be used to hold it on the planer</a:t>
            </a:r>
            <a:r>
              <a:rPr lang="en-US" dirty="0" smtClean="0"/>
              <a:t>.</a:t>
            </a:r>
          </a:p>
          <a:p>
            <a:pPr algn="l">
              <a:buNone/>
            </a:pPr>
            <a:r>
              <a:rPr lang="en-US" sz="1800" dirty="0" smtClean="0"/>
              <a:t>Typical Tools and Geometry Produced</a:t>
            </a:r>
          </a:p>
          <a:p>
            <a:pPr algn="l">
              <a:buNone/>
            </a:pPr>
            <a:r>
              <a:rPr lang="en-US" sz="1800" dirty="0" smtClean="0"/>
              <a:t>The tools for shaping/planning are usually made of high speed steel or carbide tipped. Except for some slight angle difference, cutting tools resemble those used in facing and turning. Some advantages of using single-point cutting tools over multipoint tools is that they are more easily sharpened and fabricated. Internal shapes can be made by using a special extension tool</a:t>
            </a:r>
            <a:endParaRPr lang="ar-IQ" sz="1800" dirty="0"/>
          </a:p>
        </p:txBody>
      </p:sp>
    </p:spTree>
    <p:extLst>
      <p:ext uri="{BB962C8B-B14F-4D97-AF65-F5344CB8AC3E}">
        <p14:creationId xmlns:p14="http://schemas.microsoft.com/office/powerpoint/2010/main" val="3677757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85918" y="1500174"/>
            <a:ext cx="6143668" cy="523220"/>
          </a:xfrm>
          <a:prstGeom prst="rect">
            <a:avLst/>
          </a:prstGeom>
        </p:spPr>
        <p:txBody>
          <a:bodyPr wrap="square">
            <a:spAutoFit/>
          </a:bodyPr>
          <a:lstStyle/>
          <a:p>
            <a:pPr algn="ctr"/>
            <a:r>
              <a:rPr lang="en-US" sz="2800" dirty="0" smtClean="0">
                <a:solidFill>
                  <a:srgbClr val="FF0000"/>
                </a:solidFill>
                <a:effectLst>
                  <a:outerShdw blurRad="38100" dist="38100" dir="2700000" algn="tl">
                    <a:srgbClr val="000000">
                      <a:alpha val="43137"/>
                    </a:srgbClr>
                  </a:outerShdw>
                </a:effectLst>
                <a:latin typeface="Arial" pitchFamily="34" charset="0"/>
              </a:rPr>
              <a:t>Cutting Tool Materials</a:t>
            </a:r>
            <a:endParaRPr lang="ar-IQ" sz="2800" dirty="0">
              <a:solidFill>
                <a:srgbClr val="FF0000"/>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098" name="Picture 2"/>
          <p:cNvPicPr>
            <a:picLocks noGrp="1" noChangeAspect="1" noChangeArrowheads="1"/>
          </p:cNvPicPr>
          <p:nvPr>
            <p:ph idx="1"/>
          </p:nvPr>
        </p:nvPicPr>
        <p:blipFill>
          <a:blip r:embed="rId2"/>
          <a:srcRect/>
          <a:stretch>
            <a:fillRect/>
          </a:stretch>
        </p:blipFill>
        <p:spPr bwMode="auto">
          <a:xfrm>
            <a:off x="714348" y="763915"/>
            <a:ext cx="8001056" cy="598479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a:stretch>
            <a:fillRect/>
          </a:stretch>
        </p:blipFill>
        <p:spPr bwMode="auto">
          <a:xfrm>
            <a:off x="714348" y="873210"/>
            <a:ext cx="8001056" cy="5984790"/>
          </a:xfrm>
          <a:prstGeom prst="rect">
            <a:avLst/>
          </a:prstGeom>
          <a:noFill/>
          <a:ln w="9525">
            <a:noFill/>
            <a:miter lim="800000"/>
            <a:headEnd/>
            <a:tailEnd/>
          </a:ln>
          <a:effectLst/>
        </p:spPr>
      </p:pic>
    </p:spTree>
    <p:extLst>
      <p:ext uri="{BB962C8B-B14F-4D97-AF65-F5344CB8AC3E}">
        <p14:creationId xmlns:p14="http://schemas.microsoft.com/office/powerpoint/2010/main" val="72709553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14480" y="428604"/>
            <a:ext cx="1206420" cy="369332"/>
          </a:xfrm>
          <a:prstGeom prst="rect">
            <a:avLst/>
          </a:prstGeom>
        </p:spPr>
        <p:txBody>
          <a:bodyPr wrap="none">
            <a:spAutoFit/>
          </a:bodyPr>
          <a:lstStyle/>
          <a:p>
            <a:r>
              <a:rPr lang="en-US" dirty="0" smtClean="0">
                <a:effectLst>
                  <a:outerShdw blurRad="38100" dist="38100" dir="2700000" algn="tl">
                    <a:srgbClr val="000000">
                      <a:alpha val="43137"/>
                    </a:srgbClr>
                  </a:outerShdw>
                  <a:reflection blurRad="12700" stA="48000" endA="300" endPos="55000" dir="5400000" sy="-90000" algn="bl" rotWithShape="0"/>
                </a:effectLst>
              </a:rPr>
              <a:t>Post-test :-</a:t>
            </a:r>
            <a:endParaRPr lang="ar-IQ" dirty="0"/>
          </a:p>
        </p:txBody>
      </p:sp>
      <p:sp>
        <p:nvSpPr>
          <p:cNvPr id="3" name="مستطيل 2"/>
          <p:cNvSpPr/>
          <p:nvPr/>
        </p:nvSpPr>
        <p:spPr>
          <a:xfrm>
            <a:off x="1714480" y="1720840"/>
            <a:ext cx="6643734" cy="2862322"/>
          </a:xfrm>
          <a:prstGeom prst="rect">
            <a:avLst/>
          </a:prstGeom>
        </p:spPr>
        <p:txBody>
          <a:bodyPr wrap="square">
            <a:spAutoFit/>
          </a:bodyPr>
          <a:lstStyle/>
          <a:p>
            <a:pPr algn="l" rtl="0"/>
            <a:r>
              <a:rPr lang="en-US" dirty="0" smtClean="0"/>
              <a:t>1 - by-products of the process () is: -</a:t>
            </a:r>
            <a:br>
              <a:rPr lang="en-US" dirty="0" smtClean="0"/>
            </a:br>
            <a:r>
              <a:rPr lang="en-US" dirty="0" smtClean="0"/>
              <a:t>A - Reich.</a:t>
            </a:r>
            <a:br>
              <a:rPr lang="en-US" dirty="0" smtClean="0"/>
            </a:br>
            <a:r>
              <a:rPr lang="en-US" dirty="0" smtClean="0"/>
              <a:t>B - oxidation surfaces.</a:t>
            </a:r>
            <a:br>
              <a:rPr lang="en-US" dirty="0" smtClean="0"/>
            </a:br>
            <a:r>
              <a:rPr lang="en-US" dirty="0" smtClean="0"/>
              <a:t>C - Changes the structure of the metal.</a:t>
            </a:r>
            <a:br>
              <a:rPr lang="en-US" dirty="0" smtClean="0"/>
            </a:br>
            <a:r>
              <a:rPr lang="en-US" dirty="0" smtClean="0"/>
              <a:t>2 - dimensional measurements to Products process () are: -</a:t>
            </a:r>
            <a:br>
              <a:rPr lang="en-US" dirty="0" smtClean="0"/>
            </a:br>
            <a:r>
              <a:rPr lang="en-US" dirty="0" smtClean="0"/>
              <a:t>A - final.</a:t>
            </a:r>
            <a:br>
              <a:rPr lang="en-US" dirty="0" smtClean="0"/>
            </a:br>
            <a:r>
              <a:rPr lang="en-US" dirty="0" smtClean="0"/>
              <a:t>B - is infinite.</a:t>
            </a:r>
            <a:br>
              <a:rPr lang="en-US" dirty="0" smtClean="0"/>
            </a:br>
            <a:r>
              <a:rPr lang="en-US" dirty="0" smtClean="0"/>
              <a:t>3 - called the operating tools used in the process (): -</a:t>
            </a:r>
            <a:br>
              <a:rPr lang="en-US" dirty="0" smtClean="0"/>
            </a:br>
            <a:r>
              <a:rPr lang="en-US" dirty="0" smtClean="0"/>
              <a:t>A - cutting tools.</a:t>
            </a:r>
            <a:br>
              <a:rPr lang="en-US" dirty="0" smtClean="0"/>
            </a:br>
            <a:r>
              <a:rPr lang="en-US" dirty="0" smtClean="0"/>
              <a:t>B - the formation of molds.</a:t>
            </a:r>
          </a:p>
        </p:txBody>
      </p:sp>
      <p:sp>
        <p:nvSpPr>
          <p:cNvPr id="4" name="مستطيل 3"/>
          <p:cNvSpPr/>
          <p:nvPr/>
        </p:nvSpPr>
        <p:spPr>
          <a:xfrm>
            <a:off x="1714480" y="1000108"/>
            <a:ext cx="7143800" cy="461665"/>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Tree>
    <p:extLst>
      <p:ext uri="{BB962C8B-B14F-4D97-AF65-F5344CB8AC3E}">
        <p14:creationId xmlns:p14="http://schemas.microsoft.com/office/powerpoint/2010/main" val="29574359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28794" y="3071810"/>
            <a:ext cx="4572000" cy="1938992"/>
          </a:xfrm>
          <a:prstGeom prst="rect">
            <a:avLst/>
          </a:prstGeom>
        </p:spPr>
        <p:txBody>
          <a:bodyPr>
            <a:spAutoFit/>
          </a:bodyPr>
          <a:lstStyle/>
          <a:p>
            <a:pPr algn="ctr" rtl="0"/>
            <a:r>
              <a:rPr lang="en-US" sz="2400" dirty="0" smtClean="0"/>
              <a:t>Preparation and design</a:t>
            </a:r>
            <a:br>
              <a:rPr lang="en-US" sz="2400" dirty="0" smtClean="0"/>
            </a:br>
            <a:r>
              <a:rPr lang="en-US" sz="2400" dirty="0" smtClean="0"/>
              <a:t>Ali Hassan </a:t>
            </a:r>
            <a:r>
              <a:rPr lang="en-US" sz="2400" dirty="0" err="1" smtClean="0"/>
              <a:t>Hamza</a:t>
            </a:r>
            <a:r>
              <a:rPr lang="en-US" sz="2400" dirty="0" smtClean="0"/>
              <a:t/>
            </a:r>
            <a:br>
              <a:rPr lang="en-US" sz="2400" dirty="0" smtClean="0"/>
            </a:br>
            <a:r>
              <a:rPr lang="en-US" sz="2400" dirty="0" smtClean="0"/>
              <a:t>Assistant Lecturer in</a:t>
            </a:r>
            <a:br>
              <a:rPr lang="en-US" sz="2400" dirty="0" smtClean="0"/>
            </a:br>
            <a:r>
              <a:rPr lang="en-US" sz="2400" dirty="0" smtClean="0"/>
              <a:t>  Technical College / </a:t>
            </a:r>
            <a:r>
              <a:rPr lang="en-US" sz="2400" dirty="0" err="1" smtClean="0"/>
              <a:t>Musayyib</a:t>
            </a:r>
            <a:r>
              <a:rPr lang="en-US" sz="2400" dirty="0" smtClean="0"/>
              <a:t/>
            </a:r>
            <a:br>
              <a:rPr lang="en-US" sz="2400" dirty="0" smtClean="0"/>
            </a:br>
            <a:r>
              <a:rPr lang="en-US" sz="2400" dirty="0" smtClean="0"/>
              <a:t>2011-2010</a:t>
            </a:r>
            <a:endParaRPr lang="en-US" sz="2400" dirty="0"/>
          </a:p>
        </p:txBody>
      </p:sp>
      <p:sp>
        <p:nvSpPr>
          <p:cNvPr id="3" name="مستطيل 2"/>
          <p:cNvSpPr/>
          <p:nvPr/>
        </p:nvSpPr>
        <p:spPr>
          <a:xfrm>
            <a:off x="571472" y="1714488"/>
            <a:ext cx="8001056" cy="1569660"/>
          </a:xfrm>
          <a:prstGeom prst="rect">
            <a:avLst/>
          </a:prstGeom>
        </p:spPr>
        <p:txBody>
          <a:bodyPr wrap="square">
            <a:spAutoFit/>
          </a:bodyPr>
          <a:lstStyle/>
          <a:p>
            <a:pPr algn="l"/>
            <a:r>
              <a:rPr lang="en-US" sz="2400" dirty="0" smtClean="0"/>
              <a:t>Educational material for the bag manufacturing operations</a:t>
            </a:r>
            <a:br>
              <a:rPr lang="en-US" sz="2400" dirty="0" smtClean="0"/>
            </a:br>
            <a:r>
              <a:rPr lang="en-US" sz="2400" dirty="0" smtClean="0"/>
              <a:t>For students of Technical College - Musayyib</a:t>
            </a:r>
            <a:br>
              <a:rPr lang="en-US" sz="2400" dirty="0" smtClean="0"/>
            </a:br>
            <a:r>
              <a:rPr lang="en-US" sz="2400" dirty="0" smtClean="0"/>
              <a:t>Department of Agricultural Machinery and Equipment / Phase third</a:t>
            </a:r>
            <a:endParaRPr lang="ar-IQ" sz="2400" dirty="0"/>
          </a:p>
        </p:txBody>
      </p:sp>
      <p:sp>
        <p:nvSpPr>
          <p:cNvPr id="4" name="مستطيل 3"/>
          <p:cNvSpPr/>
          <p:nvPr/>
        </p:nvSpPr>
        <p:spPr>
          <a:xfrm>
            <a:off x="428596" y="500042"/>
            <a:ext cx="8358246" cy="1200329"/>
          </a:xfrm>
          <a:prstGeom prst="rect">
            <a:avLst/>
          </a:prstGeom>
        </p:spPr>
        <p:txBody>
          <a:bodyPr wrap="square">
            <a:spAutoFit/>
          </a:bodyPr>
          <a:lstStyle/>
          <a:p>
            <a:pPr algn="l"/>
            <a:r>
              <a:rPr lang="en-US" sz="2400" dirty="0" smtClean="0"/>
              <a:t>Ministry of Higher Education and Scientific Research</a:t>
            </a:r>
            <a:br>
              <a:rPr lang="en-US" sz="2400" dirty="0" smtClean="0"/>
            </a:br>
            <a:r>
              <a:rPr lang="en-US" sz="2400" dirty="0" smtClean="0"/>
              <a:t>   Board of Technical Education</a:t>
            </a:r>
            <a:br>
              <a:rPr lang="en-US" sz="2400" dirty="0" smtClean="0"/>
            </a:br>
            <a:r>
              <a:rPr lang="ar-SA" sz="2400" dirty="0" smtClean="0"/>
              <a:t> </a:t>
            </a:r>
            <a:r>
              <a:rPr lang="en-US" sz="2400" dirty="0" smtClean="0"/>
              <a:t>   Technical College / </a:t>
            </a:r>
            <a:r>
              <a:rPr lang="en-US" sz="2400" dirty="0" err="1" smtClean="0"/>
              <a:t>Musayyib</a:t>
            </a:r>
            <a:endParaRPr lang="ar-IQ" sz="2400" dirty="0"/>
          </a:p>
        </p:txBody>
      </p:sp>
    </p:spTree>
    <p:extLst>
      <p:ext uri="{BB962C8B-B14F-4D97-AF65-F5344CB8AC3E}">
        <p14:creationId xmlns:p14="http://schemas.microsoft.com/office/powerpoint/2010/main" val="159006094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56023" y="1428736"/>
            <a:ext cx="1742080" cy="461665"/>
          </a:xfrm>
          <a:prstGeom prst="rect">
            <a:avLst/>
          </a:prstGeom>
        </p:spPr>
        <p:txBody>
          <a:bodyPr wrap="none">
            <a:spAutoFit/>
          </a:bodyPr>
          <a:lstStyle/>
          <a:p>
            <a:r>
              <a:rPr lang="en-US" sz="2400" dirty="0" smtClean="0">
                <a:solidFill>
                  <a:srgbClr val="FF0000"/>
                </a:solidFill>
                <a:effectLst>
                  <a:outerShdw blurRad="38100" dist="38100" dir="2700000" algn="tl">
                    <a:srgbClr val="000000">
                      <a:alpha val="43137"/>
                    </a:srgbClr>
                  </a:outerShdw>
                </a:effectLst>
              </a:rPr>
              <a:t>First module</a:t>
            </a:r>
            <a:endParaRPr lang="ar-IQ" sz="2400" dirty="0"/>
          </a:p>
        </p:txBody>
      </p:sp>
      <p:sp>
        <p:nvSpPr>
          <p:cNvPr id="3" name="مستطيل 2"/>
          <p:cNvSpPr/>
          <p:nvPr/>
        </p:nvSpPr>
        <p:spPr>
          <a:xfrm>
            <a:off x="3714744" y="2000240"/>
            <a:ext cx="2044150" cy="461665"/>
          </a:xfrm>
          <a:prstGeom prst="rect">
            <a:avLst/>
          </a:prstGeom>
        </p:spPr>
        <p:txBody>
          <a:bodyPr wrap="none">
            <a:spAutoFit/>
          </a:bodyPr>
          <a:lstStyle/>
          <a:p>
            <a:pPr algn="ctr">
              <a:buNone/>
            </a:pPr>
            <a:r>
              <a:rPr lang="en-US" sz="2400" dirty="0" smtClean="0">
                <a:effectLst>
                  <a:outerShdw blurRad="38100" dist="38100" dir="2700000" algn="tl">
                    <a:srgbClr val="000000">
                      <a:alpha val="43137"/>
                    </a:srgbClr>
                  </a:outerShdw>
                </a:effectLst>
              </a:rPr>
              <a:t>Rolling process</a:t>
            </a:r>
            <a:endParaRPr lang="ar-IQ" sz="2400"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srcRect/>
          <a:stretch>
            <a:fillRect/>
          </a:stretch>
        </p:blipFill>
        <p:spPr bwMode="auto">
          <a:xfrm>
            <a:off x="1785918" y="2568129"/>
            <a:ext cx="5786478" cy="3890187"/>
          </a:xfrm>
          <a:prstGeom prst="rect">
            <a:avLst/>
          </a:prstGeom>
          <a:noFill/>
          <a:ln w="9525">
            <a:noFill/>
            <a:miter lim="800000"/>
            <a:headEnd/>
            <a:tailEnd/>
          </a:ln>
          <a:effectLst/>
        </p:spPr>
      </p:pic>
    </p:spTree>
    <p:extLst>
      <p:ext uri="{BB962C8B-B14F-4D97-AF65-F5344CB8AC3E}">
        <p14:creationId xmlns:p14="http://schemas.microsoft.com/office/powerpoint/2010/main" val="302598916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1357298"/>
            <a:ext cx="8072494" cy="2031325"/>
          </a:xfrm>
          <a:prstGeom prst="rect">
            <a:avLst/>
          </a:prstGeom>
        </p:spPr>
        <p:txBody>
          <a:bodyPr wrap="square">
            <a:spAutoFit/>
          </a:bodyPr>
          <a:lstStyle/>
          <a:p>
            <a:pPr algn="l" rtl="0"/>
            <a:r>
              <a:rPr lang="en-US" dirty="0" smtClean="0">
                <a:effectLst>
                  <a:outerShdw blurRad="38100" dist="38100" dir="2700000" algn="tl">
                    <a:srgbClr val="000000">
                      <a:alpha val="43137"/>
                    </a:srgbClr>
                  </a:outerShdw>
                </a:effectLst>
              </a:rPr>
              <a:t>A-Target group:-</a:t>
            </a:r>
          </a:p>
          <a:p>
            <a:pPr algn="l" rtl="0"/>
            <a:r>
              <a:rPr lang="en-US" dirty="0" smtClean="0"/>
              <a:t>     students of Technical College - Musayyib / Department of Agricultural                                                        Machinery and Equipment / third phase.</a:t>
            </a:r>
            <a:br>
              <a:rPr lang="en-US" dirty="0" smtClean="0"/>
            </a:br>
            <a:r>
              <a:rPr lang="en-US" dirty="0" smtClean="0">
                <a:effectLst>
                  <a:outerShdw blurRad="38100" dist="38100" dir="2700000" algn="tl">
                    <a:srgbClr val="000000">
                      <a:alpha val="43137"/>
                    </a:srgbClr>
                  </a:outerShdw>
                </a:effectLst>
              </a:rPr>
              <a:t>B- Rationale:- </a:t>
            </a:r>
          </a:p>
          <a:p>
            <a:pPr algn="l" rtl="0"/>
            <a:r>
              <a:rPr lang="en-US" dirty="0" smtClean="0"/>
              <a:t>     This unit is designed to introduce students to: -</a:t>
            </a:r>
            <a:br>
              <a:rPr lang="en-US" dirty="0" smtClean="0"/>
            </a:br>
            <a:r>
              <a:rPr lang="en-US" dirty="0" smtClean="0"/>
              <a:t>     turning process and its determinants.</a:t>
            </a:r>
            <a:br>
              <a:rPr lang="en-US" dirty="0" smtClean="0"/>
            </a:br>
            <a:r>
              <a:rPr lang="en-US" dirty="0" smtClean="0">
                <a:effectLst>
                  <a:outerShdw blurRad="38100" dist="38100" dir="2700000" algn="tl">
                    <a:srgbClr val="000000">
                      <a:alpha val="43137"/>
                    </a:srgbClr>
                  </a:outerShdw>
                </a:effectLst>
              </a:rPr>
              <a:t>C- Central ideas / To recognize the student to:</a:t>
            </a:r>
            <a:endParaRPr lang="ar-IQ" dirty="0">
              <a:effectLst>
                <a:outerShdw blurRad="38100" dist="38100" dir="2700000" algn="tl">
                  <a:srgbClr val="000000">
                    <a:alpha val="43137"/>
                  </a:srgbClr>
                </a:outerShdw>
              </a:effectLst>
            </a:endParaRPr>
          </a:p>
        </p:txBody>
      </p:sp>
      <p:sp>
        <p:nvSpPr>
          <p:cNvPr id="3" name="مستطيل 2"/>
          <p:cNvSpPr/>
          <p:nvPr/>
        </p:nvSpPr>
        <p:spPr>
          <a:xfrm>
            <a:off x="1214414" y="3357562"/>
            <a:ext cx="4572000" cy="923330"/>
          </a:xfrm>
          <a:prstGeom prst="rect">
            <a:avLst/>
          </a:prstGeom>
        </p:spPr>
        <p:txBody>
          <a:bodyPr>
            <a:spAutoFit/>
          </a:bodyPr>
          <a:lstStyle/>
          <a:p>
            <a:pPr algn="l"/>
            <a:r>
              <a:rPr lang="en-US" dirty="0" smtClean="0"/>
              <a:t>1 - the principle of the process of turning.</a:t>
            </a:r>
            <a:br>
              <a:rPr lang="en-US" dirty="0" smtClean="0"/>
            </a:br>
            <a:r>
              <a:rPr lang="en-US" dirty="0" smtClean="0"/>
              <a:t>2 - the determinants of the process of turning.</a:t>
            </a:r>
            <a:br>
              <a:rPr lang="en-US" dirty="0" smtClean="0"/>
            </a:br>
            <a:r>
              <a:rPr lang="en-US" dirty="0" smtClean="0"/>
              <a:t>3 - Turning machines</a:t>
            </a:r>
            <a:endParaRPr lang="ar-IQ" dirty="0"/>
          </a:p>
        </p:txBody>
      </p:sp>
      <p:sp>
        <p:nvSpPr>
          <p:cNvPr id="4" name="مستطيل 3"/>
          <p:cNvSpPr/>
          <p:nvPr/>
        </p:nvSpPr>
        <p:spPr>
          <a:xfrm>
            <a:off x="3167021" y="500042"/>
            <a:ext cx="2118465" cy="461665"/>
          </a:xfrm>
          <a:prstGeom prst="rect">
            <a:avLst/>
          </a:prstGeom>
        </p:spPr>
        <p:txBody>
          <a:bodyPr wrap="none">
            <a:spAutoFit/>
          </a:bodyPr>
          <a:lstStyle/>
          <a:p>
            <a:r>
              <a:rPr lang="en-US" sz="2400" dirty="0" smtClean="0">
                <a:solidFill>
                  <a:srgbClr val="FF0000"/>
                </a:solidFill>
                <a:effectLst>
                  <a:outerShdw blurRad="38100" dist="38100" dir="2700000" algn="tl">
                    <a:srgbClr val="000000">
                      <a:alpha val="43137"/>
                    </a:srgbClr>
                  </a:outerShdw>
                </a:effectLst>
              </a:rPr>
              <a:t>1-  (over view) :</a:t>
            </a:r>
            <a:endParaRPr lang="ar-IQ" sz="2400" dirty="0"/>
          </a:p>
        </p:txBody>
      </p:sp>
      <p:sp>
        <p:nvSpPr>
          <p:cNvPr id="5" name="مستطيل 4"/>
          <p:cNvSpPr/>
          <p:nvPr/>
        </p:nvSpPr>
        <p:spPr>
          <a:xfrm>
            <a:off x="1000100" y="4214818"/>
            <a:ext cx="1562607" cy="369332"/>
          </a:xfrm>
          <a:prstGeom prst="rect">
            <a:avLst/>
          </a:prstGeom>
        </p:spPr>
        <p:txBody>
          <a:bodyPr wrap="none">
            <a:spAutoFit/>
          </a:bodyPr>
          <a:lstStyle/>
          <a:p>
            <a:r>
              <a:rPr lang="en-US" dirty="0" smtClean="0">
                <a:solidFill>
                  <a:srgbClr val="002060"/>
                </a:solidFill>
                <a:effectLst>
                  <a:outerShdw blurRad="38100" dist="38100" dir="2700000" algn="tl">
                    <a:srgbClr val="000000">
                      <a:alpha val="43137"/>
                    </a:srgbClr>
                  </a:outerShdw>
                </a:effectLst>
              </a:rPr>
              <a:t>D- Objectives:-</a:t>
            </a:r>
            <a:endParaRPr lang="ar-IQ" dirty="0"/>
          </a:p>
        </p:txBody>
      </p:sp>
      <p:sp>
        <p:nvSpPr>
          <p:cNvPr id="6" name="مستطيل 5"/>
          <p:cNvSpPr/>
          <p:nvPr/>
        </p:nvSpPr>
        <p:spPr>
          <a:xfrm>
            <a:off x="1000100" y="4500570"/>
            <a:ext cx="7572428" cy="923330"/>
          </a:xfrm>
          <a:prstGeom prst="rect">
            <a:avLst/>
          </a:prstGeom>
        </p:spPr>
        <p:txBody>
          <a:bodyPr wrap="square">
            <a:spAutoFit/>
          </a:bodyPr>
          <a:lstStyle/>
          <a:p>
            <a:pPr algn="l"/>
            <a:r>
              <a:rPr lang="en-US" dirty="0" smtClean="0"/>
              <a:t>      student will be after the completion of the study the module able to: -</a:t>
            </a:r>
            <a:br>
              <a:rPr lang="en-US" dirty="0" smtClean="0"/>
            </a:br>
            <a:r>
              <a:rPr lang="en-US" dirty="0" smtClean="0"/>
              <a:t>1 - recognize the gears process  </a:t>
            </a:r>
          </a:p>
          <a:p>
            <a:pPr algn="l"/>
            <a:r>
              <a:rPr lang="en-US" dirty="0" smtClean="0"/>
              <a:t>2 - chip resulting from the cutting process and its determinants</a:t>
            </a:r>
            <a:endParaRPr lang="ar-IQ" dirty="0"/>
          </a:p>
        </p:txBody>
      </p:sp>
    </p:spTree>
    <p:extLst>
      <p:ext uri="{BB962C8B-B14F-4D97-AF65-F5344CB8AC3E}">
        <p14:creationId xmlns:p14="http://schemas.microsoft.com/office/powerpoint/2010/main" val="14923942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71802" y="642918"/>
            <a:ext cx="3071834" cy="461665"/>
          </a:xfrm>
          <a:prstGeom prst="rect">
            <a:avLst/>
          </a:prstGeom>
        </p:spPr>
        <p:txBody>
          <a:bodyPr wrap="square">
            <a:spAutoFit/>
          </a:bodyPr>
          <a:lstStyle/>
          <a:p>
            <a:pPr algn="ctr"/>
            <a:r>
              <a:rPr lang="en-US" sz="2400" dirty="0" smtClean="0">
                <a:solidFill>
                  <a:srgbClr val="FF0000"/>
                </a:solidFill>
              </a:rPr>
              <a:t>2- pre-testing</a:t>
            </a:r>
            <a:endParaRPr lang="ar-IQ" sz="2400" dirty="0"/>
          </a:p>
        </p:txBody>
      </p:sp>
      <p:sp>
        <p:nvSpPr>
          <p:cNvPr id="4" name="مستطيل 3"/>
          <p:cNvSpPr/>
          <p:nvPr/>
        </p:nvSpPr>
        <p:spPr>
          <a:xfrm>
            <a:off x="1214414" y="1142984"/>
            <a:ext cx="6858048" cy="369332"/>
          </a:xfrm>
          <a:prstGeom prst="rect">
            <a:avLst/>
          </a:prstGeom>
        </p:spPr>
        <p:txBody>
          <a:bodyPr wrap="square">
            <a:spAutoFit/>
          </a:bodyPr>
          <a:lstStyle/>
          <a:p>
            <a:pPr algn="l"/>
            <a:r>
              <a:rPr lang="en-US" dirty="0" smtClean="0"/>
              <a:t>Circle the letter preceding the correct answer for each of the following</a:t>
            </a:r>
            <a:endParaRPr lang="ar-IQ" dirty="0"/>
          </a:p>
        </p:txBody>
      </p:sp>
      <p:sp>
        <p:nvSpPr>
          <p:cNvPr id="5" name="مستطيل 4"/>
          <p:cNvSpPr/>
          <p:nvPr/>
        </p:nvSpPr>
        <p:spPr>
          <a:xfrm>
            <a:off x="1214414" y="1582341"/>
            <a:ext cx="6715172" cy="2862322"/>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1 - The process (rolling ) from operations: -</a:t>
            </a:r>
            <a:r>
              <a:rPr lang="en-US" dirty="0" smtClean="0"/>
              <a:t/>
            </a:r>
            <a:br>
              <a:rPr lang="en-US" dirty="0" smtClean="0"/>
            </a:br>
            <a:r>
              <a:rPr lang="en-US" dirty="0" smtClean="0"/>
              <a:t>A - driver.</a:t>
            </a:r>
            <a:br>
              <a:rPr lang="en-US" dirty="0" smtClean="0"/>
            </a:br>
            <a:r>
              <a:rPr lang="en-US" dirty="0" smtClean="0"/>
              <a:t>B - formation.</a:t>
            </a:r>
            <a:br>
              <a:rPr lang="en-US" dirty="0" smtClean="0"/>
            </a:br>
            <a:r>
              <a:rPr lang="en-US" dirty="0" smtClean="0">
                <a:effectLst>
                  <a:outerShdw blurRad="38100" dist="38100" dir="2700000" algn="tl">
                    <a:srgbClr val="000000">
                      <a:alpha val="43137"/>
                    </a:srgbClr>
                  </a:outerShdw>
                </a:effectLst>
              </a:rPr>
              <a:t>2 - after a process (rolling) gets in the product: -</a:t>
            </a:r>
            <a:br>
              <a:rPr lang="en-US" dirty="0" smtClean="0">
                <a:effectLst>
                  <a:outerShdw blurRad="38100" dist="38100" dir="2700000" algn="tl">
                    <a:srgbClr val="000000">
                      <a:alpha val="43137"/>
                    </a:srgbClr>
                  </a:outerShdw>
                </a:effectLst>
              </a:rPr>
            </a:br>
            <a:r>
              <a:rPr lang="en-US" dirty="0" smtClean="0"/>
              <a:t>A - decrease in size.</a:t>
            </a:r>
            <a:br>
              <a:rPr lang="en-US" dirty="0" smtClean="0"/>
            </a:br>
            <a:r>
              <a:rPr lang="en-US" dirty="0" smtClean="0"/>
              <a:t>B - Increase the volume.</a:t>
            </a:r>
            <a:br>
              <a:rPr lang="en-US" dirty="0" smtClean="0"/>
            </a:br>
            <a:r>
              <a:rPr lang="en-US" dirty="0" smtClean="0"/>
              <a:t>C - conservative on the size.</a:t>
            </a:r>
            <a:br>
              <a:rPr lang="en-US" dirty="0" smtClean="0"/>
            </a:br>
            <a:r>
              <a:rPr lang="en-US" dirty="0" smtClean="0">
                <a:effectLst>
                  <a:outerShdw blurRad="38100" dist="38100" dir="2700000" algn="tl">
                    <a:srgbClr val="000000">
                      <a:alpha val="43137"/>
                    </a:srgbClr>
                  </a:outerShdw>
                </a:effectLst>
              </a:rPr>
              <a:t>3 - the most important side effect of the process (rolling) are: -</a:t>
            </a:r>
            <a:r>
              <a:rPr lang="en-US" dirty="0" smtClean="0"/>
              <a:t/>
            </a:r>
            <a:br>
              <a:rPr lang="en-US" dirty="0" smtClean="0"/>
            </a:br>
            <a:r>
              <a:rPr lang="en-US" dirty="0" smtClean="0"/>
              <a:t>A - improve the mechanical properties of busy.</a:t>
            </a:r>
            <a:br>
              <a:rPr lang="en-US" dirty="0" smtClean="0"/>
            </a:br>
            <a:r>
              <a:rPr lang="en-US" dirty="0" smtClean="0"/>
              <a:t>B - Increasing the hardness of the surface is busy.</a:t>
            </a:r>
            <a:endParaRPr lang="ar-IQ" dirty="0"/>
          </a:p>
        </p:txBody>
      </p:sp>
    </p:spTree>
    <p:extLst>
      <p:ext uri="{BB962C8B-B14F-4D97-AF65-F5344CB8AC3E}">
        <p14:creationId xmlns:p14="http://schemas.microsoft.com/office/powerpoint/2010/main" val="12901235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642918"/>
            <a:ext cx="7572428" cy="1754326"/>
          </a:xfrm>
          <a:prstGeom prst="rect">
            <a:avLst/>
          </a:prstGeom>
        </p:spPr>
        <p:txBody>
          <a:bodyPr wrap="square">
            <a:spAutoFit/>
          </a:bodyPr>
          <a:lstStyle/>
          <a:p>
            <a:pPr algn="l"/>
            <a:r>
              <a:rPr lang="en-US" dirty="0" smtClean="0"/>
              <a:t>Note:</a:t>
            </a:r>
            <a:br>
              <a:rPr lang="en-US" dirty="0" smtClean="0"/>
            </a:br>
            <a:r>
              <a:rPr lang="en-US" dirty="0" smtClean="0"/>
              <a:t>1. Each question one degree.</a:t>
            </a:r>
            <a:br>
              <a:rPr lang="en-US" dirty="0" smtClean="0"/>
            </a:br>
            <a:r>
              <a:rPr lang="en-US" dirty="0" smtClean="0"/>
              <a:t>2. Please check that your answer review page (key answers to the tests) at the end of the module, in case you get the degree thus only 9 more needy to study this unit and go to the next unit of study. In case you have a degree less than 9 will need to study this unit.</a:t>
            </a:r>
            <a:endParaRPr lang="ar-IQ" dirty="0"/>
          </a:p>
        </p:txBody>
      </p:sp>
    </p:spTree>
    <p:extLst>
      <p:ext uri="{BB962C8B-B14F-4D97-AF65-F5344CB8AC3E}">
        <p14:creationId xmlns:p14="http://schemas.microsoft.com/office/powerpoint/2010/main" val="38546356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4282" y="214291"/>
            <a:ext cx="2000264" cy="1143007"/>
          </a:xfrm>
        </p:spPr>
        <p:txBody>
          <a:bodyPr>
            <a:normAutofit fontScale="90000"/>
          </a:bodyPr>
          <a:lstStyle/>
          <a:p>
            <a:pPr algn="l"/>
            <a:r>
              <a:rPr lang="en-US" b="1" dirty="0" smtClean="0"/>
              <a:t/>
            </a:r>
            <a:br>
              <a:rPr lang="en-US" b="1" dirty="0" smtClean="0"/>
            </a:br>
            <a:endParaRPr lang="ar-IQ" dirty="0"/>
          </a:p>
        </p:txBody>
      </p:sp>
      <p:sp>
        <p:nvSpPr>
          <p:cNvPr id="6" name="مستطيل 5"/>
          <p:cNvSpPr/>
          <p:nvPr/>
        </p:nvSpPr>
        <p:spPr>
          <a:xfrm>
            <a:off x="3638635" y="3244334"/>
            <a:ext cx="2797305" cy="523220"/>
          </a:xfrm>
          <a:prstGeom prst="rect">
            <a:avLst/>
          </a:prstGeom>
        </p:spPr>
        <p:txBody>
          <a:bodyPr wrap="none">
            <a:spAutoFit/>
          </a:bodyPr>
          <a:lstStyle/>
          <a:p>
            <a:pPr algn="ctr"/>
            <a:r>
              <a:rPr lang="en-US" sz="2800" b="1" dirty="0" smtClean="0">
                <a:solidFill>
                  <a:srgbClr val="FF0000"/>
                </a:solidFill>
                <a:effectLst>
                  <a:outerShdw blurRad="38100" dist="38100" dir="2700000" algn="tl">
                    <a:srgbClr val="000000">
                      <a:alpha val="43137"/>
                    </a:srgbClr>
                  </a:outerShdw>
                </a:effectLst>
              </a:rPr>
              <a:t>3- </a:t>
            </a:r>
            <a:r>
              <a:rPr lang="en-US" sz="2800" dirty="0" smtClean="0">
                <a:solidFill>
                  <a:srgbClr val="FF0000"/>
                </a:solidFill>
                <a:effectLst>
                  <a:outerShdw blurRad="38100" dist="38100" dir="2700000" algn="tl">
                    <a:srgbClr val="000000">
                      <a:alpha val="43137"/>
                    </a:srgbClr>
                  </a:outerShdw>
                </a:effectLst>
              </a:rPr>
              <a:t>Display </a:t>
            </a:r>
            <a:r>
              <a:rPr lang="en-US" sz="2800" dirty="0" smtClean="0">
                <a:solidFill>
                  <a:srgbClr val="FF0000"/>
                </a:solidFill>
              </a:rPr>
              <a:t>module</a:t>
            </a:r>
            <a:endParaRPr lang="ar-IQ" sz="2800" b="1" dirty="0">
              <a:solidFill>
                <a:srgbClr val="FF0000"/>
              </a:solidFill>
            </a:endParaRPr>
          </a:p>
        </p:txBody>
      </p:sp>
    </p:spTree>
    <p:extLst>
      <p:ext uri="{BB962C8B-B14F-4D97-AF65-F5344CB8AC3E}">
        <p14:creationId xmlns:p14="http://schemas.microsoft.com/office/powerpoint/2010/main" val="41031202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500042"/>
            <a:ext cx="8501122" cy="2585323"/>
          </a:xfrm>
          <a:prstGeom prst="rect">
            <a:avLst/>
          </a:prstGeom>
        </p:spPr>
        <p:txBody>
          <a:bodyPr wrap="square">
            <a:spAutoFit/>
          </a:bodyPr>
          <a:lstStyle/>
          <a:p>
            <a:pPr algn="l"/>
            <a:r>
              <a:rPr lang="en-US" b="1" dirty="0" smtClean="0"/>
              <a:t>Rolling</a:t>
            </a:r>
            <a:r>
              <a:rPr lang="en-US" dirty="0" smtClean="0"/>
              <a:t> is a </a:t>
            </a:r>
            <a:r>
              <a:rPr lang="en-US" dirty="0" smtClean="0">
                <a:hlinkClick r:id="rId2" tooltip="Metal forming"/>
              </a:rPr>
              <a:t>metal forming</a:t>
            </a:r>
            <a:r>
              <a:rPr lang="en-US" dirty="0" smtClean="0"/>
              <a:t> process in which metal stock is passed through a pair of rolls. Rolling is classified according to the temperature of the metal rolled. If the temperature of the metal is above its </a:t>
            </a:r>
            <a:r>
              <a:rPr lang="en-US" dirty="0" smtClean="0">
                <a:hlinkClick r:id="rId3" tooltip="Recrystallization (metallurgy)"/>
              </a:rPr>
              <a:t>re crystallization</a:t>
            </a:r>
            <a:r>
              <a:rPr lang="en-US" dirty="0" smtClean="0"/>
              <a:t> temperature, then the process is termed as</a:t>
            </a:r>
          </a:p>
          <a:p>
            <a:pPr algn="l"/>
            <a:r>
              <a:rPr lang="en-US" dirty="0" smtClean="0"/>
              <a:t> </a:t>
            </a:r>
            <a:r>
              <a:rPr lang="en-US" b="1" dirty="0" smtClean="0"/>
              <a:t>hot rolling</a:t>
            </a:r>
            <a:r>
              <a:rPr lang="en-US" dirty="0" smtClean="0"/>
              <a:t>. If the temperature of the metal is below its re crystallization temperature, the process is termed as </a:t>
            </a:r>
            <a:r>
              <a:rPr lang="en-US" b="1" dirty="0" smtClean="0"/>
              <a:t>cold rolling</a:t>
            </a:r>
            <a:r>
              <a:rPr lang="en-US" dirty="0" smtClean="0"/>
              <a:t>. In terms of usage, hot rolling processes more tonnage than any other manufacturing process and cold rolling processes the most tonnage out of all </a:t>
            </a:r>
            <a:r>
              <a:rPr lang="en-US" dirty="0" smtClean="0">
                <a:hlinkClick r:id="rId4" tooltip="Cold working"/>
              </a:rPr>
              <a:t>cold working</a:t>
            </a:r>
            <a:r>
              <a:rPr lang="en-US" dirty="0" smtClean="0"/>
              <a:t> processes.</a:t>
            </a:r>
          </a:p>
          <a:p>
            <a:pPr algn="l"/>
            <a:r>
              <a:rPr lang="en-US" dirty="0" smtClean="0"/>
              <a:t>There are many types of rolling processes, including </a:t>
            </a:r>
            <a:r>
              <a:rPr lang="en-US" i="1" dirty="0" smtClean="0"/>
              <a:t>flat rolling</a:t>
            </a:r>
            <a:r>
              <a:rPr lang="en-US" dirty="0" smtClean="0"/>
              <a:t>, </a:t>
            </a:r>
            <a:r>
              <a:rPr lang="en-US" i="1" dirty="0" smtClean="0"/>
              <a:t>foil rolling</a:t>
            </a:r>
            <a:r>
              <a:rPr lang="en-US" dirty="0" smtClean="0"/>
              <a:t>, </a:t>
            </a:r>
            <a:r>
              <a:rPr lang="en-US" i="1" dirty="0" smtClean="0"/>
              <a:t>ring rolling</a:t>
            </a:r>
            <a:r>
              <a:rPr lang="en-US" dirty="0" smtClean="0"/>
              <a:t>, </a:t>
            </a:r>
            <a:r>
              <a:rPr lang="en-US" i="1" dirty="0" smtClean="0"/>
              <a:t>roll bending</a:t>
            </a:r>
            <a:r>
              <a:rPr lang="en-US" dirty="0" smtClean="0"/>
              <a:t>, </a:t>
            </a:r>
            <a:r>
              <a:rPr lang="en-US" i="1" dirty="0" smtClean="0"/>
              <a:t>roll forming</a:t>
            </a:r>
            <a:r>
              <a:rPr lang="en-US" dirty="0" smtClean="0"/>
              <a:t>, </a:t>
            </a:r>
            <a:r>
              <a:rPr lang="en-US" i="1" dirty="0" smtClean="0"/>
              <a:t>profile rolling</a:t>
            </a:r>
            <a:r>
              <a:rPr lang="en-US" dirty="0" smtClean="0"/>
              <a:t>, and </a:t>
            </a:r>
            <a:r>
              <a:rPr lang="en-US" i="1" dirty="0" smtClean="0"/>
              <a:t>controlled rolling</a:t>
            </a:r>
            <a:r>
              <a:rPr lang="en-US" dirty="0" smtClean="0"/>
              <a:t>.</a:t>
            </a:r>
            <a:endParaRPr lang="en-US" dirty="0"/>
          </a:p>
        </p:txBody>
      </p:sp>
    </p:spTree>
    <p:extLst>
      <p:ext uri="{BB962C8B-B14F-4D97-AF65-F5344CB8AC3E}">
        <p14:creationId xmlns:p14="http://schemas.microsoft.com/office/powerpoint/2010/main" val="384333889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2054600" cy="369332"/>
          </a:xfrm>
          <a:prstGeom prst="rect">
            <a:avLst/>
          </a:prstGeom>
        </p:spPr>
        <p:txBody>
          <a:bodyPr wrap="none">
            <a:spAutoFit/>
          </a:bodyPr>
          <a:lstStyle/>
          <a:p>
            <a:r>
              <a:rPr lang="en-US" b="1" dirty="0" smtClean="0"/>
              <a:t>Hot and cold rolling</a:t>
            </a:r>
            <a:endParaRPr lang="en-US" b="1" dirty="0"/>
          </a:p>
        </p:txBody>
      </p:sp>
      <p:sp>
        <p:nvSpPr>
          <p:cNvPr id="3" name="مستطيل 2"/>
          <p:cNvSpPr/>
          <p:nvPr/>
        </p:nvSpPr>
        <p:spPr>
          <a:xfrm>
            <a:off x="357160" y="642918"/>
            <a:ext cx="1500196" cy="369332"/>
          </a:xfrm>
          <a:prstGeom prst="rect">
            <a:avLst/>
          </a:prstGeom>
        </p:spPr>
        <p:txBody>
          <a:bodyPr wrap="square">
            <a:spAutoFit/>
          </a:bodyPr>
          <a:lstStyle/>
          <a:p>
            <a:r>
              <a:rPr lang="en-US" b="1" dirty="0" smtClean="0"/>
              <a:t>Hot rolling</a:t>
            </a:r>
            <a:endParaRPr lang="en-US" b="1" dirty="0"/>
          </a:p>
        </p:txBody>
      </p:sp>
      <p:sp>
        <p:nvSpPr>
          <p:cNvPr id="4" name="مستطيل 3"/>
          <p:cNvSpPr/>
          <p:nvPr/>
        </p:nvSpPr>
        <p:spPr>
          <a:xfrm>
            <a:off x="642910" y="1000108"/>
            <a:ext cx="8143916" cy="4247317"/>
          </a:xfrm>
          <a:prstGeom prst="rect">
            <a:avLst/>
          </a:prstGeom>
        </p:spPr>
        <p:txBody>
          <a:bodyPr wrap="square">
            <a:spAutoFit/>
          </a:bodyPr>
          <a:lstStyle/>
          <a:p>
            <a:pPr algn="l"/>
            <a:r>
              <a:rPr lang="en-US" dirty="0" smtClean="0"/>
              <a:t>Hot rolling is a </a:t>
            </a:r>
            <a:r>
              <a:rPr lang="en-US" dirty="0" smtClean="0">
                <a:hlinkClick r:id="rId2" tooltip="Metalworking"/>
              </a:rPr>
              <a:t>metalworking</a:t>
            </a:r>
            <a:r>
              <a:rPr lang="en-US" dirty="0" smtClean="0"/>
              <a:t> process that occurs above the re crystallization temperature of the material. After the grains deform during processing, they re crystallize, which maintains an </a:t>
            </a:r>
            <a:r>
              <a:rPr lang="en-US" dirty="0" smtClean="0">
                <a:hlinkClick r:id="rId3" tooltip="Equiaxed"/>
              </a:rPr>
              <a:t>equaled</a:t>
            </a:r>
            <a:r>
              <a:rPr lang="en-US" dirty="0" smtClean="0"/>
              <a:t> </a:t>
            </a:r>
            <a:r>
              <a:rPr lang="en-US" dirty="0" smtClean="0">
                <a:hlinkClick r:id="rId4" tooltip="Microstructure"/>
              </a:rPr>
              <a:t>microstructure</a:t>
            </a:r>
            <a:r>
              <a:rPr lang="en-US" dirty="0" smtClean="0"/>
              <a:t> and prevents the metal from work hardening. The starting material is usually large pieces of metal, like </a:t>
            </a:r>
            <a:r>
              <a:rPr lang="en-US" dirty="0" smtClean="0">
                <a:hlinkClick r:id="rId5" tooltip="Semi-finished casting products"/>
              </a:rPr>
              <a:t>semi-finished casting products</a:t>
            </a:r>
            <a:r>
              <a:rPr lang="en-US" dirty="0" smtClean="0"/>
              <a:t>, such as slabs, blooms, and billets. If these products came from a </a:t>
            </a:r>
            <a:r>
              <a:rPr lang="en-US" dirty="0" smtClean="0">
                <a:hlinkClick r:id="rId6" tooltip="Continuous casting"/>
              </a:rPr>
              <a:t>continuous casting</a:t>
            </a:r>
            <a:r>
              <a:rPr lang="en-US" dirty="0" smtClean="0"/>
              <a:t> operation the products are usually fed directly into the rolling mills at the proper temperature. In smaller operations the material starts at room temperature and must be heated. This is done in a gas- or oil-fired </a:t>
            </a:r>
            <a:r>
              <a:rPr lang="en-US" dirty="0" smtClean="0">
                <a:hlinkClick r:id="rId7" tooltip="Soaking pit (page does not exist)"/>
              </a:rPr>
              <a:t>soaking pit</a:t>
            </a:r>
            <a:r>
              <a:rPr lang="en-US" dirty="0" smtClean="0"/>
              <a:t> for larger work pieces and for smaller work pieces </a:t>
            </a:r>
            <a:r>
              <a:rPr lang="en-US" dirty="0" smtClean="0">
                <a:hlinkClick r:id="rId8" tooltip="Induction heating"/>
              </a:rPr>
              <a:t>induction heating</a:t>
            </a:r>
            <a:r>
              <a:rPr lang="en-US" dirty="0" smtClean="0"/>
              <a:t> is used. As the material is worked the temperature must be monitored to make sure it remains above the re crystallization temperature. To maintain a </a:t>
            </a:r>
            <a:r>
              <a:rPr lang="en-US" dirty="0" smtClean="0">
                <a:hlinkClick r:id="rId9" tooltip="Safety factor"/>
              </a:rPr>
              <a:t>safety factor</a:t>
            </a:r>
            <a:r>
              <a:rPr lang="en-US" dirty="0" smtClean="0"/>
              <a:t> a </a:t>
            </a:r>
            <a:r>
              <a:rPr lang="en-US" i="1" dirty="0" smtClean="0"/>
              <a:t>finishing temperature</a:t>
            </a:r>
            <a:r>
              <a:rPr lang="en-US" dirty="0" smtClean="0"/>
              <a:t> is defined above the re crystallization temperature; this is usually 50 to 100 °C (122 to 212 °F) above the re crystallization temperature. If the temperature does drop below this temperature the material must be re-heated before more hot rolling.</a:t>
            </a:r>
            <a:r>
              <a:rPr lang="en-US" baseline="30000" dirty="0" smtClean="0">
                <a:hlinkClick r:id="rId10"/>
              </a:rPr>
              <a:t>]</a:t>
            </a:r>
            <a:endParaRPr lang="ar-IQ" dirty="0"/>
          </a:p>
        </p:txBody>
      </p:sp>
    </p:spTree>
    <p:extLst>
      <p:ext uri="{BB962C8B-B14F-4D97-AF65-F5344CB8AC3E}">
        <p14:creationId xmlns:p14="http://schemas.microsoft.com/office/powerpoint/2010/main" val="400645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071538" y="428604"/>
            <a:ext cx="764386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rPr>
              <a:t>High Carbon Steel </a:t>
            </a:r>
            <a:r>
              <a:rPr kumimoji="0" 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rPr>
              <a:t>1-</a:t>
            </a:r>
            <a:r>
              <a:rPr kumimoji="0" lang="ar-IQ" sz="2400" b="1" i="0" u="none" strike="noStrike" cap="none" normalizeH="0" baseline="0" dirty="0" smtClean="0">
                <a:ln>
                  <a:noFill/>
                </a:ln>
                <a:solidFill>
                  <a:srgbClr val="FF0000"/>
                </a:solidFill>
                <a:effectLst/>
                <a:latin typeface="Arial" pitchFamily="34" charset="0"/>
              </a:rPr>
              <a:t> </a:t>
            </a:r>
            <a:endParaRPr kumimoji="0" lang="ar-IQ" sz="24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rPr>
              <a:t>Contains) </a:t>
            </a:r>
            <a:r>
              <a:rPr kumimoji="0" lang="en-US" sz="2400" b="0" i="0" u="none" strike="noStrike" cap="none" normalizeH="0" baseline="0" dirty="0" smtClean="0">
                <a:ln>
                  <a:noFill/>
                </a:ln>
                <a:solidFill>
                  <a:schemeClr val="tx1"/>
                </a:solidFill>
                <a:effectLst/>
                <a:latin typeface="Arial" pitchFamily="34" charset="0"/>
              </a:rPr>
              <a:t>1-1.4%)</a:t>
            </a:r>
            <a:r>
              <a:rPr kumimoji="0" lang="en-US" sz="2400" b="0" i="0" u="none" strike="noStrike" cap="none" normalizeH="0" dirty="0" smtClean="0">
                <a:ln>
                  <a:noFill/>
                </a:ln>
                <a:solidFill>
                  <a:schemeClr val="tx1"/>
                </a:solidFill>
                <a:effectLst/>
                <a:latin typeface="Arial" pitchFamily="34" charset="0"/>
              </a:rPr>
              <a:t> </a:t>
            </a:r>
            <a:r>
              <a:rPr kumimoji="0" lang="ar-IQ" sz="2400" b="0" i="0" u="none" strike="noStrike" cap="none" normalizeH="0" baseline="0" dirty="0" smtClean="0">
                <a:ln>
                  <a:noFill/>
                </a:ln>
                <a:solidFill>
                  <a:schemeClr val="tx1"/>
                </a:solidFill>
                <a:effectLst/>
                <a:latin typeface="Arial" pitchFamily="34" charset="0"/>
              </a:rPr>
              <a:t>carbon with some addition of chromium and tungsten to improve wear resistance. The steel begins to lose its hardness at about </a:t>
            </a:r>
            <a:r>
              <a:rPr kumimoji="0" lang="en-US" sz="2400" b="0" i="0" u="none" strike="noStrike" cap="none" normalizeH="0" baseline="0" dirty="0" smtClean="0">
                <a:ln>
                  <a:noFill/>
                </a:ln>
                <a:solidFill>
                  <a:schemeClr val="tx1"/>
                </a:solidFill>
                <a:effectLst/>
                <a:latin typeface="Arial" pitchFamily="34" charset="0"/>
              </a:rPr>
              <a:t>(250)</a:t>
            </a:r>
            <a:r>
              <a:rPr kumimoji="0" lang="ar-IQ" sz="2400" b="0" i="0" u="none" strike="noStrike" cap="none" normalizeH="0" baseline="0" dirty="0" smtClean="0">
                <a:ln>
                  <a:noFill/>
                </a:ln>
                <a:solidFill>
                  <a:schemeClr val="tx1"/>
                </a:solidFill>
                <a:effectLst/>
                <a:latin typeface="Arial" pitchFamily="34" charset="0"/>
              </a:rPr>
              <a:t>° and is not favoured for modern machining operations where high speeds and heavy cuts are usually employed.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dirty="0" smtClean="0">
              <a:ln>
                <a:noFill/>
              </a:ln>
              <a:solidFill>
                <a:schemeClr val="tx1"/>
              </a:solidFill>
              <a:effectLst/>
              <a:latin typeface="Arial" pitchFamily="34" charset="0"/>
            </a:endParaRPr>
          </a:p>
        </p:txBody>
      </p:sp>
      <p:sp>
        <p:nvSpPr>
          <p:cNvPr id="3" name="مستطيل 2"/>
          <p:cNvSpPr/>
          <p:nvPr/>
        </p:nvSpPr>
        <p:spPr>
          <a:xfrm>
            <a:off x="928662" y="3286124"/>
            <a:ext cx="4572000" cy="2677656"/>
          </a:xfrm>
          <a:prstGeom prst="rect">
            <a:avLst/>
          </a:prstGeom>
        </p:spPr>
        <p:txBody>
          <a:bodyPr>
            <a:spAutoFit/>
          </a:bodyPr>
          <a:lstStyle/>
          <a:p>
            <a:pPr lvl="0" algn="l" fontAlgn="base">
              <a:spcBef>
                <a:spcPct val="0"/>
              </a:spcBef>
              <a:spcAft>
                <a:spcPct val="0"/>
              </a:spcAft>
            </a:pPr>
            <a:r>
              <a:rPr lang="en-US" sz="2400" b="1" dirty="0" smtClean="0">
                <a:solidFill>
                  <a:srgbClr val="FF0000"/>
                </a:solidFill>
                <a:effectLst>
                  <a:outerShdw blurRad="38100" dist="38100" dir="2700000" algn="tl">
                    <a:srgbClr val="000000">
                      <a:alpha val="43137"/>
                    </a:srgbClr>
                  </a:outerShdw>
                </a:effectLst>
              </a:rPr>
              <a:t>2-</a:t>
            </a:r>
            <a:r>
              <a:rPr lang="ar-IQ" sz="2400" b="1" dirty="0" smtClean="0">
                <a:solidFill>
                  <a:srgbClr val="FF0000"/>
                </a:solidFill>
                <a:effectLst>
                  <a:outerShdw blurRad="38100" dist="38100" dir="2700000" algn="tl">
                    <a:srgbClr val="000000">
                      <a:alpha val="43137"/>
                    </a:srgbClr>
                  </a:outerShdw>
                </a:effectLst>
              </a:rPr>
              <a:t>Hot Hardness</a:t>
            </a:r>
            <a:r>
              <a:rPr lang="ar-IQ" sz="2400" b="1" dirty="0" smtClean="0">
                <a:solidFill>
                  <a:srgbClr val="FF0000"/>
                </a:solidFill>
              </a:rPr>
              <a:t> </a:t>
            </a:r>
            <a:endParaRPr lang="ar-IQ" sz="2400" dirty="0" smtClean="0">
              <a:solidFill>
                <a:srgbClr val="FF0000"/>
              </a:solidFill>
            </a:endParaRPr>
          </a:p>
          <a:p>
            <a:pPr lvl="0" algn="l" rtl="0" eaLnBrk="0" fontAlgn="base" hangingPunct="0">
              <a:spcBef>
                <a:spcPct val="0"/>
              </a:spcBef>
              <a:spcAft>
                <a:spcPct val="0"/>
              </a:spcAft>
            </a:pPr>
            <a:r>
              <a:rPr lang="ar-IQ" sz="2400" dirty="0" smtClean="0">
                <a:latin typeface="Arial" pitchFamily="34" charset="0"/>
              </a:rPr>
              <a:t>This means the ability to retain its hardness at high temperatures. All cutting operations generate heat, which will affect the tool¡¦s hardness and eventually its ability to cut</a:t>
            </a:r>
            <a:endParaRPr lang="ar-IQ" sz="2400"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357167"/>
            <a:ext cx="8072494" cy="3416320"/>
          </a:xfrm>
          <a:prstGeom prst="rect">
            <a:avLst/>
          </a:prstGeom>
        </p:spPr>
        <p:txBody>
          <a:bodyPr wrap="square">
            <a:spAutoFit/>
          </a:bodyPr>
          <a:lstStyle/>
          <a:p>
            <a:pPr algn="l"/>
            <a:r>
              <a:rPr lang="en-US" dirty="0" smtClean="0"/>
              <a:t>Hot rolled metals generally have little directionality in their mechanical properties and deformation induced </a:t>
            </a:r>
            <a:r>
              <a:rPr lang="en-US" dirty="0" smtClean="0">
                <a:hlinkClick r:id="rId2" tooltip="Residual stress"/>
              </a:rPr>
              <a:t>residual stresses</a:t>
            </a:r>
            <a:r>
              <a:rPr lang="en-US" dirty="0" smtClean="0"/>
              <a:t>. However, in certain instances </a:t>
            </a:r>
            <a:r>
              <a:rPr lang="en-US" dirty="0" smtClean="0">
                <a:hlinkClick r:id="rId3" tooltip="Non-metallic inclusions"/>
              </a:rPr>
              <a:t>non-metallic inclusions</a:t>
            </a:r>
            <a:r>
              <a:rPr lang="en-US" dirty="0" smtClean="0"/>
              <a:t> will impart some directionality and work pieces less than 20 mm (0.79 in) thick often have some directional properties. Also, non-uniformed cooling will induce a lot of residual stresses, which usually occurs in shapes that have a non-uniform cross-section, such as </a:t>
            </a:r>
            <a:r>
              <a:rPr lang="en-US" dirty="0" smtClean="0">
                <a:hlinkClick r:id="rId4" tooltip="I-beam"/>
              </a:rPr>
              <a:t>I-beams</a:t>
            </a:r>
            <a:r>
              <a:rPr lang="en-US" dirty="0" smtClean="0"/>
              <a:t> and </a:t>
            </a:r>
            <a:r>
              <a:rPr lang="en-US" dirty="0" smtClean="0">
                <a:hlinkClick r:id="rId5" tooltip="H-beam"/>
              </a:rPr>
              <a:t>H-beams</a:t>
            </a:r>
            <a:r>
              <a:rPr lang="en-US" dirty="0" smtClean="0"/>
              <a:t>. While the finished product is of good quality, the surface is covered in </a:t>
            </a:r>
            <a:r>
              <a:rPr lang="en-US" dirty="0" smtClean="0">
                <a:hlinkClick r:id="rId6" tooltip="Mill scale"/>
              </a:rPr>
              <a:t>mill scale</a:t>
            </a:r>
            <a:r>
              <a:rPr lang="en-US" dirty="0" smtClean="0"/>
              <a:t>, which is an </a:t>
            </a:r>
            <a:r>
              <a:rPr lang="en-US" dirty="0" smtClean="0">
                <a:hlinkClick r:id="rId7" tooltip="Oxide"/>
              </a:rPr>
              <a:t>oxide</a:t>
            </a:r>
            <a:r>
              <a:rPr lang="en-US" dirty="0" smtClean="0"/>
              <a:t> that forms at high-temperatures. It is usually removed via </a:t>
            </a:r>
            <a:r>
              <a:rPr lang="en-US" dirty="0" smtClean="0">
                <a:hlinkClick r:id="rId8" tooltip="Pickling (metal)"/>
              </a:rPr>
              <a:t>pickling</a:t>
            </a:r>
            <a:r>
              <a:rPr lang="en-US" dirty="0" smtClean="0"/>
              <a:t> or the </a:t>
            </a:r>
            <a:r>
              <a:rPr lang="en-US" dirty="0" smtClean="0">
                <a:hlinkClick r:id="rId9" tooltip="Smooth clean surface"/>
              </a:rPr>
              <a:t>smooth clean surface</a:t>
            </a:r>
            <a:r>
              <a:rPr lang="en-US" dirty="0" smtClean="0"/>
              <a:t> process, which reveals a smooth surface. Dimensional tolerances are usually 2 to 5% of the overall dimension. </a:t>
            </a:r>
          </a:p>
          <a:p>
            <a:pPr algn="l"/>
            <a:r>
              <a:rPr lang="en-US" dirty="0" smtClean="0"/>
              <a:t>Hot rolling is used mainly to produce </a:t>
            </a:r>
            <a:r>
              <a:rPr lang="en-US" dirty="0" smtClean="0">
                <a:hlinkClick r:id="rId10" tooltip="Sheet metal"/>
              </a:rPr>
              <a:t>sheet metal</a:t>
            </a:r>
            <a:r>
              <a:rPr lang="en-US" dirty="0" smtClean="0"/>
              <a:t> or simple cross sections, such as </a:t>
            </a:r>
            <a:r>
              <a:rPr lang="en-US" dirty="0" smtClean="0">
                <a:hlinkClick r:id="rId11" tooltip="Rail tracks"/>
              </a:rPr>
              <a:t>rail tracks</a:t>
            </a:r>
            <a:r>
              <a:rPr lang="en-US" dirty="0" smtClean="0"/>
              <a:t>.</a:t>
            </a:r>
            <a:endParaRPr lang="en-US" dirty="0"/>
          </a:p>
        </p:txBody>
      </p:sp>
    </p:spTree>
    <p:extLst>
      <p:ext uri="{BB962C8B-B14F-4D97-AF65-F5344CB8AC3E}">
        <p14:creationId xmlns:p14="http://schemas.microsoft.com/office/powerpoint/2010/main" val="41051230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214290"/>
            <a:ext cx="1265475" cy="369332"/>
          </a:xfrm>
          <a:prstGeom prst="rect">
            <a:avLst/>
          </a:prstGeom>
        </p:spPr>
        <p:txBody>
          <a:bodyPr wrap="none">
            <a:spAutoFit/>
          </a:bodyPr>
          <a:lstStyle/>
          <a:p>
            <a:r>
              <a:rPr lang="en-US" b="1" dirty="0" smtClean="0"/>
              <a:t>Cold rolling</a:t>
            </a:r>
            <a:endParaRPr lang="en-US" b="1" dirty="0"/>
          </a:p>
        </p:txBody>
      </p:sp>
      <p:sp>
        <p:nvSpPr>
          <p:cNvPr id="3" name="مستطيل 2"/>
          <p:cNvSpPr/>
          <p:nvPr/>
        </p:nvSpPr>
        <p:spPr>
          <a:xfrm>
            <a:off x="500002" y="571480"/>
            <a:ext cx="8643998" cy="4801314"/>
          </a:xfrm>
          <a:prstGeom prst="rect">
            <a:avLst/>
          </a:prstGeom>
        </p:spPr>
        <p:txBody>
          <a:bodyPr wrap="square">
            <a:spAutoFit/>
          </a:bodyPr>
          <a:lstStyle/>
          <a:p>
            <a:pPr algn="l"/>
            <a:r>
              <a:rPr lang="en-US" dirty="0" smtClean="0"/>
              <a:t>Cold rolling occurs with the metal below its re crystallization temperature (usually at room temperature), which increases the </a:t>
            </a:r>
            <a:r>
              <a:rPr lang="en-US" dirty="0" smtClean="0">
                <a:hlinkClick r:id="rId2" tooltip="Strength"/>
              </a:rPr>
              <a:t>strength</a:t>
            </a:r>
            <a:r>
              <a:rPr lang="en-US" dirty="0" smtClean="0"/>
              <a:t> via </a:t>
            </a:r>
            <a:r>
              <a:rPr lang="en-US" dirty="0" smtClean="0">
                <a:hlinkClick r:id="rId3" tooltip="Strain hardening"/>
              </a:rPr>
              <a:t>strain hardening</a:t>
            </a:r>
            <a:r>
              <a:rPr lang="en-US" dirty="0" smtClean="0"/>
              <a:t> up to 20%. It also improves the </a:t>
            </a:r>
            <a:r>
              <a:rPr lang="en-US" dirty="0" smtClean="0">
                <a:hlinkClick r:id="rId4" tooltip="Surface finish"/>
              </a:rPr>
              <a:t>surface finish</a:t>
            </a:r>
            <a:r>
              <a:rPr lang="en-US" dirty="0" smtClean="0"/>
              <a:t> and holds tighter </a:t>
            </a:r>
            <a:r>
              <a:rPr lang="en-US" dirty="0" smtClean="0">
                <a:hlinkClick r:id="rId5" tooltip="Engineering tolerance"/>
              </a:rPr>
              <a:t>tolerances</a:t>
            </a:r>
            <a:r>
              <a:rPr lang="en-US" dirty="0" smtClean="0"/>
              <a:t>. Commonly cold-rolled products include sheets, strips, bars, and rods; these products are usually smaller than the same products that are hot rolled. Because of the smaller size of the work pieces and their greater strength, as compared to hot rolled stock, four-high or cluster mills are used. Cold rolling cannot reduce the thickness of a work piece as much as hot rolling in a single pass.</a:t>
            </a:r>
          </a:p>
          <a:p>
            <a:pPr algn="l"/>
            <a:r>
              <a:rPr lang="en-US" dirty="0" smtClean="0"/>
              <a:t>Cold-rolled sheets and strips come in various conditions: </a:t>
            </a:r>
            <a:r>
              <a:rPr lang="en-US" i="1" dirty="0" smtClean="0"/>
              <a:t>full-hard</a:t>
            </a:r>
            <a:r>
              <a:rPr lang="en-US" dirty="0" smtClean="0"/>
              <a:t>, </a:t>
            </a:r>
            <a:r>
              <a:rPr lang="en-US" i="1" dirty="0" smtClean="0"/>
              <a:t>half-hard</a:t>
            </a:r>
            <a:r>
              <a:rPr lang="en-US" dirty="0" smtClean="0"/>
              <a:t>, </a:t>
            </a:r>
            <a:r>
              <a:rPr lang="en-US" i="1" dirty="0" smtClean="0"/>
              <a:t>quarter-hard</a:t>
            </a:r>
            <a:r>
              <a:rPr lang="en-US" dirty="0" smtClean="0"/>
              <a:t>, and </a:t>
            </a:r>
            <a:r>
              <a:rPr lang="en-US" i="1" dirty="0" smtClean="0"/>
              <a:t>skin-rolled</a:t>
            </a:r>
            <a:r>
              <a:rPr lang="en-US" dirty="0" smtClean="0"/>
              <a:t>. Full-hard rolling reduces the thickness by 50%, while the others involve less of a reduction. Quarter-hard is defined by its ability to be </a:t>
            </a:r>
            <a:r>
              <a:rPr lang="en-US" dirty="0" smtClean="0">
                <a:hlinkClick r:id="rId6" tooltip="Bending (metalworking)"/>
              </a:rPr>
              <a:t>bent</a:t>
            </a:r>
            <a:r>
              <a:rPr lang="en-US" dirty="0" smtClean="0"/>
              <a:t> back onto itself along the </a:t>
            </a:r>
            <a:r>
              <a:rPr lang="en-US" dirty="0" smtClean="0">
                <a:hlinkClick r:id="rId7" tooltip="Grain boundary"/>
              </a:rPr>
              <a:t>grain boundary</a:t>
            </a:r>
            <a:r>
              <a:rPr lang="en-US" dirty="0" smtClean="0"/>
              <a:t> without breaking. Half-hard can be bent 90°, while full-hard can only be bent 45°, with the </a:t>
            </a:r>
            <a:r>
              <a:rPr lang="en-US" dirty="0" smtClean="0">
                <a:hlinkClick r:id="rId8" tooltip="Bend radius"/>
              </a:rPr>
              <a:t>bend radius</a:t>
            </a:r>
            <a:r>
              <a:rPr lang="en-US" dirty="0" smtClean="0"/>
              <a:t> approximately equal to the material thickness. Skin-rolling, also known as a </a:t>
            </a:r>
            <a:r>
              <a:rPr lang="en-US" i="1" dirty="0" smtClean="0"/>
              <a:t>skin-pass</a:t>
            </a:r>
            <a:r>
              <a:rPr lang="en-US" dirty="0" smtClean="0"/>
              <a:t>, involves the least amount of reduction: 0.5-1%. It is used to produce a smooth surface, a uniform thickness, and reduce the </a:t>
            </a:r>
            <a:r>
              <a:rPr lang="en-US" dirty="0" smtClean="0">
                <a:hlinkClick r:id="rId9" tooltip="Yield-point phenomenon (page does not exist)"/>
              </a:rPr>
              <a:t>yield-point phenomenon</a:t>
            </a:r>
            <a:r>
              <a:rPr lang="en-US" dirty="0" smtClean="0"/>
              <a:t> (by preventing </a:t>
            </a:r>
            <a:r>
              <a:rPr lang="en-US" dirty="0" smtClean="0">
                <a:hlinkClick r:id="rId10" tooltip="Luder bands"/>
              </a:rPr>
              <a:t>Lauder bands</a:t>
            </a:r>
            <a:r>
              <a:rPr lang="en-US" dirty="0" smtClean="0"/>
              <a:t> from forming in later processing). It is also used to breakup the spangles in galvanized steel.  Skin-rolled stock is usually used in subsequent cold-working processes where good ductility is required.</a:t>
            </a:r>
            <a:endParaRPr lang="en-US" dirty="0"/>
          </a:p>
        </p:txBody>
      </p:sp>
    </p:spTree>
    <p:extLst>
      <p:ext uri="{BB962C8B-B14F-4D97-AF65-F5344CB8AC3E}">
        <p14:creationId xmlns:p14="http://schemas.microsoft.com/office/powerpoint/2010/main" val="108561115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357166"/>
            <a:ext cx="8072494" cy="1754326"/>
          </a:xfrm>
          <a:prstGeom prst="rect">
            <a:avLst/>
          </a:prstGeom>
        </p:spPr>
        <p:txBody>
          <a:bodyPr wrap="square">
            <a:spAutoFit/>
          </a:bodyPr>
          <a:lstStyle/>
          <a:p>
            <a:pPr algn="l"/>
            <a:r>
              <a:rPr lang="en-US" dirty="0" smtClean="0"/>
              <a:t>Other shapes can be cold-rolled if the cross-section is relatively uniform and the transverse dimension is relatively small; approximately less than 50 mm (2.0 in). This may be a cost-effective alternative to </a:t>
            </a:r>
            <a:r>
              <a:rPr lang="en-US" dirty="0" smtClean="0">
                <a:hlinkClick r:id="rId2" tooltip="Extruding"/>
              </a:rPr>
              <a:t>extruding</a:t>
            </a:r>
            <a:r>
              <a:rPr lang="en-US" dirty="0" smtClean="0"/>
              <a:t> or machining the profile if the volume is in the several tons or more. Cold rolling shapes requires a series of shaping operations, usually along the lines of: sizing, breakdown, roughing, semi-roughing, semi-finishing, and finishing.</a:t>
            </a:r>
            <a:endParaRPr lang="ar-IQ" dirty="0"/>
          </a:p>
        </p:txBody>
      </p:sp>
    </p:spTree>
    <p:extLst>
      <p:ext uri="{BB962C8B-B14F-4D97-AF65-F5344CB8AC3E}">
        <p14:creationId xmlns:p14="http://schemas.microsoft.com/office/powerpoint/2010/main" val="118239658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85728"/>
            <a:ext cx="7929618" cy="369332"/>
          </a:xfrm>
          <a:prstGeom prst="rect">
            <a:avLst/>
          </a:prstGeom>
        </p:spPr>
        <p:txBody>
          <a:bodyPr wrap="square">
            <a:spAutoFit/>
          </a:bodyPr>
          <a:lstStyle/>
          <a:p>
            <a:pPr algn="ctr"/>
            <a:r>
              <a:rPr lang="en-US" b="1" dirty="0" smtClean="0"/>
              <a:t>Processes</a:t>
            </a:r>
            <a:endParaRPr lang="en-US" b="1" dirty="0"/>
          </a:p>
        </p:txBody>
      </p:sp>
      <p:sp>
        <p:nvSpPr>
          <p:cNvPr id="3" name="مستطيل 2"/>
          <p:cNvSpPr/>
          <p:nvPr/>
        </p:nvSpPr>
        <p:spPr>
          <a:xfrm>
            <a:off x="285720" y="571480"/>
            <a:ext cx="1373260" cy="369332"/>
          </a:xfrm>
          <a:prstGeom prst="rect">
            <a:avLst/>
          </a:prstGeom>
        </p:spPr>
        <p:txBody>
          <a:bodyPr wrap="none">
            <a:spAutoFit/>
          </a:bodyPr>
          <a:lstStyle/>
          <a:p>
            <a:r>
              <a:rPr lang="en-US" b="1" dirty="0" smtClean="0"/>
              <a:t>Roll bending</a:t>
            </a:r>
            <a:endParaRPr lang="en-US" b="1" dirty="0"/>
          </a:p>
        </p:txBody>
      </p:sp>
      <p:sp>
        <p:nvSpPr>
          <p:cNvPr id="4" name="مستطيل 3"/>
          <p:cNvSpPr/>
          <p:nvPr/>
        </p:nvSpPr>
        <p:spPr>
          <a:xfrm>
            <a:off x="357158" y="928670"/>
            <a:ext cx="8001056" cy="369332"/>
          </a:xfrm>
          <a:prstGeom prst="rect">
            <a:avLst/>
          </a:prstGeom>
        </p:spPr>
        <p:txBody>
          <a:bodyPr wrap="square">
            <a:spAutoFit/>
          </a:bodyPr>
          <a:lstStyle/>
          <a:p>
            <a:pPr algn="l"/>
            <a:r>
              <a:rPr lang="en-US" dirty="0" smtClean="0"/>
              <a:t>Roll bending produces a cylindrical shaped product from plate or steel metal</a:t>
            </a:r>
            <a:endParaRPr lang="ar-IQ" dirty="0"/>
          </a:p>
        </p:txBody>
      </p:sp>
      <p:sp>
        <p:nvSpPr>
          <p:cNvPr id="6" name="مستطيل 5"/>
          <p:cNvSpPr/>
          <p:nvPr/>
        </p:nvSpPr>
        <p:spPr>
          <a:xfrm>
            <a:off x="357158" y="2928934"/>
            <a:ext cx="8501106" cy="369332"/>
          </a:xfrm>
          <a:prstGeom prst="rect">
            <a:avLst/>
          </a:prstGeom>
        </p:spPr>
        <p:txBody>
          <a:bodyPr wrap="square">
            <a:spAutoFit/>
          </a:bodyPr>
          <a:lstStyle/>
          <a:p>
            <a:pPr algn="l"/>
            <a:r>
              <a:rPr lang="en-US" dirty="0" smtClean="0"/>
              <a:t>.</a:t>
            </a:r>
            <a:endParaRPr lang="en-US" dirty="0"/>
          </a:p>
        </p:txBody>
      </p:sp>
      <p:pic>
        <p:nvPicPr>
          <p:cNvPr id="7" name="Picture 2"/>
          <p:cNvPicPr>
            <a:picLocks noChangeAspect="1" noChangeArrowheads="1"/>
          </p:cNvPicPr>
          <p:nvPr/>
        </p:nvPicPr>
        <p:blipFill>
          <a:blip r:embed="rId2"/>
          <a:srcRect/>
          <a:stretch>
            <a:fillRect/>
          </a:stretch>
        </p:blipFill>
        <p:spPr bwMode="auto">
          <a:xfrm>
            <a:off x="1428728" y="1632206"/>
            <a:ext cx="6143668" cy="4130322"/>
          </a:xfrm>
          <a:prstGeom prst="rect">
            <a:avLst/>
          </a:prstGeom>
          <a:noFill/>
          <a:ln w="9525">
            <a:noFill/>
            <a:miter lim="800000"/>
            <a:headEnd/>
            <a:tailEnd/>
          </a:ln>
          <a:effectLst/>
        </p:spPr>
      </p:pic>
    </p:spTree>
    <p:extLst>
      <p:ext uri="{BB962C8B-B14F-4D97-AF65-F5344CB8AC3E}">
        <p14:creationId xmlns:p14="http://schemas.microsoft.com/office/powerpoint/2010/main" val="115996579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642918"/>
            <a:ext cx="1350562" cy="369332"/>
          </a:xfrm>
          <a:prstGeom prst="rect">
            <a:avLst/>
          </a:prstGeom>
        </p:spPr>
        <p:txBody>
          <a:bodyPr wrap="none">
            <a:spAutoFit/>
          </a:bodyPr>
          <a:lstStyle/>
          <a:p>
            <a:r>
              <a:rPr lang="en-US" b="1" dirty="0" smtClean="0"/>
              <a:t>Roll forming</a:t>
            </a:r>
            <a:endParaRPr lang="en-US" b="1" dirty="0"/>
          </a:p>
        </p:txBody>
      </p:sp>
      <p:sp>
        <p:nvSpPr>
          <p:cNvPr id="3" name="مستطيل 2"/>
          <p:cNvSpPr/>
          <p:nvPr/>
        </p:nvSpPr>
        <p:spPr>
          <a:xfrm>
            <a:off x="571472" y="1214422"/>
            <a:ext cx="7929602" cy="3693319"/>
          </a:xfrm>
          <a:prstGeom prst="rect">
            <a:avLst/>
          </a:prstGeom>
        </p:spPr>
        <p:txBody>
          <a:bodyPr wrap="square">
            <a:spAutoFit/>
          </a:bodyPr>
          <a:lstStyle/>
          <a:p>
            <a:pPr algn="l"/>
            <a:r>
              <a:rPr lang="en-US" dirty="0" smtClean="0"/>
              <a:t>Roll forming is a continuous bending operation in which a long strip of metal (typically coiled steel) is passed through consecutive sets of rolls, or stands, each performing only an incremental part of the bend, until the desired cross-section profile is obtained. Roll forming is ideal for producing parts with long lengths or in large quantities. There are mainly 3 main processes, 4 rollers, 3 rollers and 2 rollers, and have different advantages according to the specifications of the plate (thickness length and diameter) and the shapes.</a:t>
            </a:r>
          </a:p>
          <a:p>
            <a:pPr algn="l"/>
            <a:r>
              <a:rPr lang="en-US" dirty="0" smtClean="0"/>
              <a:t>Also call roll bending or plate rolling process this is used in many fields, Exhaust pipes, Trucks brakes, Pressure Vessel Tanks Gas tanks, Components for airbags, Fire extinguishers, Hot water boilers, Drawer rails, Filter housings, Fittings, Fuel filters, Gear components, Gear selector forks, Multi diameter Shells, Pressurized containers, Pumps' shells, Rear axles, Sink mountings, Spinning compatible tubes, Washing drums.</a:t>
            </a:r>
            <a:endParaRPr lang="ar-IQ" dirty="0"/>
          </a:p>
        </p:txBody>
      </p:sp>
    </p:spTree>
    <p:extLst>
      <p:ext uri="{BB962C8B-B14F-4D97-AF65-F5344CB8AC3E}">
        <p14:creationId xmlns:p14="http://schemas.microsoft.com/office/powerpoint/2010/main" val="12660890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357166"/>
            <a:ext cx="1194430" cy="369332"/>
          </a:xfrm>
          <a:prstGeom prst="rect">
            <a:avLst/>
          </a:prstGeom>
        </p:spPr>
        <p:txBody>
          <a:bodyPr wrap="none">
            <a:spAutoFit/>
          </a:bodyPr>
          <a:lstStyle/>
          <a:p>
            <a:r>
              <a:rPr lang="en-US" b="1" dirty="0" smtClean="0"/>
              <a:t>Flat rolling</a:t>
            </a:r>
            <a:endParaRPr lang="en-US" b="1" dirty="0"/>
          </a:p>
        </p:txBody>
      </p:sp>
      <p:sp>
        <p:nvSpPr>
          <p:cNvPr id="3" name="مستطيل 2"/>
          <p:cNvSpPr/>
          <p:nvPr/>
        </p:nvSpPr>
        <p:spPr>
          <a:xfrm>
            <a:off x="285720" y="785794"/>
            <a:ext cx="8215370" cy="3970318"/>
          </a:xfrm>
          <a:prstGeom prst="rect">
            <a:avLst/>
          </a:prstGeom>
        </p:spPr>
        <p:txBody>
          <a:bodyPr wrap="square">
            <a:spAutoFit/>
          </a:bodyPr>
          <a:lstStyle/>
          <a:p>
            <a:pPr algn="l"/>
            <a:r>
              <a:rPr lang="en-US" dirty="0" smtClean="0"/>
              <a:t>Flat rolling is the most basic form of rolling with the starting and ending material having a rectangular cross-section. The material is fed in between two </a:t>
            </a:r>
            <a:r>
              <a:rPr lang="en-US" i="1" dirty="0" smtClean="0"/>
              <a:t>rollers</a:t>
            </a:r>
            <a:r>
              <a:rPr lang="en-US" dirty="0" smtClean="0"/>
              <a:t>, called </a:t>
            </a:r>
            <a:r>
              <a:rPr lang="en-US" i="1" dirty="0" smtClean="0"/>
              <a:t>working rolls</a:t>
            </a:r>
            <a:r>
              <a:rPr lang="en-US" dirty="0" smtClean="0"/>
              <a:t>, that rotate in opposite directions. The gap between the two rolls is less than the thickness of the starting material, which causes it to </a:t>
            </a:r>
            <a:r>
              <a:rPr lang="en-US" dirty="0" smtClean="0">
                <a:hlinkClick r:id="rId2" tooltip="Deformation (engineering)"/>
              </a:rPr>
              <a:t>deform</a:t>
            </a:r>
            <a:r>
              <a:rPr lang="en-US" dirty="0" smtClean="0"/>
              <a:t>. The decrease in material thickness causes the material to elongate. The </a:t>
            </a:r>
            <a:r>
              <a:rPr lang="en-US" dirty="0" smtClean="0">
                <a:hlinkClick r:id="rId3" tooltip="Friction"/>
              </a:rPr>
              <a:t>friction</a:t>
            </a:r>
            <a:r>
              <a:rPr lang="en-US" dirty="0" smtClean="0"/>
              <a:t> at the interface between the material and the rolls causes the material to be pushed through. The amount of deformation possible in a single pass is limited by the friction between the rolls; if the change in thickness is too great the rolls just slip over the material and do not draw it in. The final product is either sheet or plate, with the former being less than 6 mm (0.24 in) thick and the latter greater than; however, heavy plates tend to be formed using a </a:t>
            </a:r>
            <a:r>
              <a:rPr lang="en-US" dirty="0" smtClean="0">
                <a:hlinkClick r:id="rId4" tooltip="Machine press"/>
              </a:rPr>
              <a:t>press</a:t>
            </a:r>
            <a:r>
              <a:rPr lang="en-US" dirty="0" smtClean="0"/>
              <a:t>, which is termed </a:t>
            </a:r>
            <a:r>
              <a:rPr lang="en-US" i="1" dirty="0" smtClean="0"/>
              <a:t>forming</a:t>
            </a:r>
            <a:r>
              <a:rPr lang="en-US" dirty="0" smtClean="0"/>
              <a:t>, rather than rolling. </a:t>
            </a:r>
          </a:p>
          <a:p>
            <a:pPr algn="l"/>
            <a:r>
              <a:rPr lang="en-US" dirty="0" smtClean="0"/>
              <a:t>Oftentimes the rolls are heated to assist in the workability of the metal. Lubrication is often used to keep the work piece from sticking to the rolls. To fine tune the process the speed of the rolls and the temperature of the rollers are adjusted.</a:t>
            </a:r>
            <a:endParaRPr lang="en-US" dirty="0"/>
          </a:p>
        </p:txBody>
      </p:sp>
    </p:spTree>
    <p:extLst>
      <p:ext uri="{BB962C8B-B14F-4D97-AF65-F5344CB8AC3E}">
        <p14:creationId xmlns:p14="http://schemas.microsoft.com/office/powerpoint/2010/main" val="39163852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142977" y="642918"/>
            <a:ext cx="6556258" cy="5841030"/>
          </a:xfrm>
          <a:prstGeom prst="rect">
            <a:avLst/>
          </a:prstGeom>
          <a:noFill/>
          <a:ln w="9525">
            <a:noFill/>
            <a:miter lim="800000"/>
            <a:headEnd/>
            <a:tailEnd/>
          </a:ln>
          <a:effectLst/>
        </p:spPr>
      </p:pic>
    </p:spTree>
    <p:extLst>
      <p:ext uri="{BB962C8B-B14F-4D97-AF65-F5344CB8AC3E}">
        <p14:creationId xmlns:p14="http://schemas.microsoft.com/office/powerpoint/2010/main" val="105772298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1179297" cy="369332"/>
          </a:xfrm>
          <a:prstGeom prst="rect">
            <a:avLst/>
          </a:prstGeom>
        </p:spPr>
        <p:txBody>
          <a:bodyPr wrap="none">
            <a:spAutoFit/>
          </a:bodyPr>
          <a:lstStyle/>
          <a:p>
            <a:r>
              <a:rPr lang="en-US" b="1" dirty="0" smtClean="0"/>
              <a:t>Foil rolling</a:t>
            </a:r>
            <a:endParaRPr lang="en-US" b="1" dirty="0"/>
          </a:p>
        </p:txBody>
      </p:sp>
      <p:sp>
        <p:nvSpPr>
          <p:cNvPr id="3" name="مستطيل 2"/>
          <p:cNvSpPr/>
          <p:nvPr/>
        </p:nvSpPr>
        <p:spPr>
          <a:xfrm>
            <a:off x="428596" y="857233"/>
            <a:ext cx="8286808" cy="2862322"/>
          </a:xfrm>
          <a:prstGeom prst="rect">
            <a:avLst/>
          </a:prstGeom>
        </p:spPr>
        <p:txBody>
          <a:bodyPr wrap="square">
            <a:spAutoFit/>
          </a:bodyPr>
          <a:lstStyle/>
          <a:p>
            <a:pPr algn="l"/>
            <a:r>
              <a:rPr lang="en-US" i="1" dirty="0" smtClean="0"/>
              <a:t>Foil rolling</a:t>
            </a:r>
            <a:r>
              <a:rPr lang="en-US" dirty="0" smtClean="0"/>
              <a:t> is a specialized type of flat rolling, specifically used to produce </a:t>
            </a:r>
            <a:r>
              <a:rPr lang="en-US" dirty="0" smtClean="0">
                <a:hlinkClick r:id="rId2" tooltip="Foil (metal)"/>
              </a:rPr>
              <a:t>foil</a:t>
            </a:r>
            <a:r>
              <a:rPr lang="en-US" dirty="0" smtClean="0"/>
              <a:t>, which is sheet metal with a thickness less than 200 µm (0.0079 in).</a:t>
            </a:r>
            <a:r>
              <a:rPr lang="en-US" baseline="30000" dirty="0" smtClean="0"/>
              <a:t>  </a:t>
            </a:r>
            <a:r>
              <a:rPr lang="en-US" dirty="0" smtClean="0"/>
              <a:t>The rolling is done in a </a:t>
            </a:r>
            <a:r>
              <a:rPr lang="en-US" i="1" dirty="0" smtClean="0"/>
              <a:t>cluster mill</a:t>
            </a:r>
            <a:r>
              <a:rPr lang="en-US" dirty="0" smtClean="0"/>
              <a:t> because the small thickness requires a small diameter rolls .To reduce the need for small rolls </a:t>
            </a:r>
            <a:r>
              <a:rPr lang="en-US" i="1" dirty="0" smtClean="0"/>
              <a:t>pack rolling</a:t>
            </a:r>
            <a:r>
              <a:rPr lang="en-US" dirty="0" smtClean="0"/>
              <a:t> is used, which rolls multiple sheets together to increase the effective starting thickness. As the foil sheets come through the rollers, they are trimmed and slatted with circular or razor-like </a:t>
            </a:r>
            <a:r>
              <a:rPr lang="en-US" dirty="0" smtClean="0">
                <a:hlinkClick r:id="rId3" tooltip="Knives"/>
              </a:rPr>
              <a:t>knives</a:t>
            </a:r>
            <a:r>
              <a:rPr lang="en-US" dirty="0" smtClean="0"/>
              <a:t>. Trimming refers to the edges of the foil, while slitting involves cutting it into several sheets.</a:t>
            </a:r>
            <a:r>
              <a:rPr lang="en-US" baseline="30000" dirty="0" smtClean="0"/>
              <a:t>  </a:t>
            </a:r>
            <a:r>
              <a:rPr lang="en-US" dirty="0" smtClean="0">
                <a:hlinkClick r:id="rId4" tooltip="Aluminum foil"/>
              </a:rPr>
              <a:t>Aluminum foil</a:t>
            </a:r>
            <a:r>
              <a:rPr lang="en-US" dirty="0" smtClean="0"/>
              <a:t> is the most commonly produced product via pack rolling. This is evident from the two different surface finishes; the shiny side is on the roll side and the dull side is against the other sheet of foil. </a:t>
            </a:r>
            <a:endParaRPr lang="en-US" dirty="0"/>
          </a:p>
        </p:txBody>
      </p:sp>
    </p:spTree>
    <p:extLst>
      <p:ext uri="{BB962C8B-B14F-4D97-AF65-F5344CB8AC3E}">
        <p14:creationId xmlns:p14="http://schemas.microsoft.com/office/powerpoint/2010/main" val="260370378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285728"/>
            <a:ext cx="1259063" cy="369332"/>
          </a:xfrm>
          <a:prstGeom prst="rect">
            <a:avLst/>
          </a:prstGeom>
        </p:spPr>
        <p:txBody>
          <a:bodyPr wrap="none">
            <a:spAutoFit/>
          </a:bodyPr>
          <a:lstStyle/>
          <a:p>
            <a:r>
              <a:rPr lang="en-US" b="1" dirty="0" smtClean="0"/>
              <a:t>Ring rolling</a:t>
            </a:r>
            <a:endParaRPr lang="en-US" b="1" dirty="0"/>
          </a:p>
        </p:txBody>
      </p:sp>
      <p:sp>
        <p:nvSpPr>
          <p:cNvPr id="3" name="مستطيل 2"/>
          <p:cNvSpPr/>
          <p:nvPr/>
        </p:nvSpPr>
        <p:spPr>
          <a:xfrm>
            <a:off x="428596" y="714356"/>
            <a:ext cx="8215370" cy="2308324"/>
          </a:xfrm>
          <a:prstGeom prst="rect">
            <a:avLst/>
          </a:prstGeom>
        </p:spPr>
        <p:txBody>
          <a:bodyPr wrap="square">
            <a:spAutoFit/>
          </a:bodyPr>
          <a:lstStyle/>
          <a:p>
            <a:pPr algn="l"/>
            <a:r>
              <a:rPr lang="en-US" dirty="0" smtClean="0"/>
              <a:t>Ring rolling is a specialized type of hot rolling that increases the diameter of a ring. The starting material is a thick-walled ring. This work piece is placed on an </a:t>
            </a:r>
            <a:r>
              <a:rPr lang="en-US" i="1" dirty="0" smtClean="0"/>
              <a:t>idler roll</a:t>
            </a:r>
            <a:r>
              <a:rPr lang="en-US" dirty="0" smtClean="0"/>
              <a:t>, while another roll, called the </a:t>
            </a:r>
            <a:r>
              <a:rPr lang="en-US" i="1" dirty="0" smtClean="0"/>
              <a:t>driven roll</a:t>
            </a:r>
            <a:r>
              <a:rPr lang="en-US" dirty="0" smtClean="0"/>
              <a:t>, presses the ring from the outside. As the rolling occurs the wall thickness decreases as the diameter increases. The rolls may be shaped to form various cross-sectional shapes. The resulting grain structure is circumferential, which gives better mechanical properties. Diameters can be as large as 8 m (26 ft) and face heights as tall as 2 m (79 in). Common applications include </a:t>
            </a:r>
            <a:r>
              <a:rPr lang="en-US" dirty="0" smtClean="0">
                <a:hlinkClick r:id="rId2" tooltip="Rocket"/>
              </a:rPr>
              <a:t>rockets</a:t>
            </a:r>
            <a:r>
              <a:rPr lang="en-US" dirty="0" smtClean="0"/>
              <a:t>, </a:t>
            </a:r>
            <a:r>
              <a:rPr lang="en-US" dirty="0" smtClean="0">
                <a:hlinkClick r:id="rId3" tooltip="Turbine"/>
              </a:rPr>
              <a:t>turbines</a:t>
            </a:r>
            <a:r>
              <a:rPr lang="en-US" dirty="0" smtClean="0"/>
              <a:t>, </a:t>
            </a:r>
            <a:r>
              <a:rPr lang="en-US" dirty="0" smtClean="0">
                <a:hlinkClick r:id="rId4" tooltip="Airplane"/>
              </a:rPr>
              <a:t>airplanes</a:t>
            </a:r>
            <a:r>
              <a:rPr lang="en-US" dirty="0" smtClean="0"/>
              <a:t>, </a:t>
            </a:r>
            <a:r>
              <a:rPr lang="en-US" dirty="0" smtClean="0">
                <a:hlinkClick r:id="rId5" tooltip="Pipe (material)"/>
              </a:rPr>
              <a:t>pipes</a:t>
            </a:r>
            <a:r>
              <a:rPr lang="en-US" dirty="0" smtClean="0"/>
              <a:t>, and </a:t>
            </a:r>
            <a:r>
              <a:rPr lang="en-US" dirty="0" smtClean="0">
                <a:solidFill>
                  <a:srgbClr val="FF0000"/>
                </a:solidFill>
                <a:hlinkClick r:id="rId6" tooltip="Pressure vessel"/>
              </a:rPr>
              <a:t>pressure vessels</a:t>
            </a:r>
            <a:endParaRPr lang="ar-IQ" dirty="0">
              <a:solidFill>
                <a:srgbClr val="FF0000"/>
              </a:solidFill>
            </a:endParaRPr>
          </a:p>
        </p:txBody>
      </p:sp>
    </p:spTree>
    <p:extLst>
      <p:ext uri="{BB962C8B-B14F-4D97-AF65-F5344CB8AC3E}">
        <p14:creationId xmlns:p14="http://schemas.microsoft.com/office/powerpoint/2010/main" val="261824974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51641" y="857232"/>
            <a:ext cx="7304787" cy="4714908"/>
          </a:xfrm>
          <a:prstGeom prst="rect">
            <a:avLst/>
          </a:prstGeom>
          <a:noFill/>
          <a:ln w="9525">
            <a:noFill/>
            <a:miter lim="800000"/>
            <a:headEnd/>
            <a:tailEnd/>
          </a:ln>
          <a:effectLst/>
        </p:spPr>
      </p:pic>
    </p:spTree>
    <p:extLst>
      <p:ext uri="{BB962C8B-B14F-4D97-AF65-F5344CB8AC3E}">
        <p14:creationId xmlns:p14="http://schemas.microsoft.com/office/powerpoint/2010/main" val="183209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000100" y="357166"/>
            <a:ext cx="764386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rPr>
              <a:t>-: </a:t>
            </a:r>
            <a:r>
              <a:rPr kumimoji="0" 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rPr>
              <a:t>3-</a:t>
            </a:r>
            <a:r>
              <a:rPr kumimoji="0" lang="ar-IQ"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rPr>
              <a:t>Strength and Resistance to Shock</a:t>
            </a:r>
            <a:r>
              <a:rPr kumimoji="0" lang="ar-IQ" sz="2400" b="1" i="0" u="none" strike="noStrike" cap="none" normalizeH="0" baseline="0" dirty="0" smtClean="0">
                <a:ln>
                  <a:noFill/>
                </a:ln>
                <a:solidFill>
                  <a:srgbClr val="FF0000"/>
                </a:solidFill>
                <a:effectLst/>
                <a:latin typeface="Arial" pitchFamily="34" charset="0"/>
              </a:rPr>
              <a:t> </a:t>
            </a:r>
            <a:endParaRPr kumimoji="0" lang="ar-IQ" sz="24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rPr>
              <a:t>At the start of a cut the first bite of the tool into the work results in considerable shock loading on the tool. It must obviously be strong enough to withstand.</a:t>
            </a:r>
            <a:r>
              <a:rPr kumimoji="0" lang="ar-IQ" sz="2400" b="0" i="0" u="none" strike="noStrike" cap="none" normalizeH="0" dirty="0" smtClean="0">
                <a:ln>
                  <a:noFill/>
                </a:ln>
                <a:solidFill>
                  <a:schemeClr val="tx1"/>
                </a:solidFill>
                <a:effectLst/>
                <a:latin typeface="Arial" pitchFamily="34" charset="0"/>
              </a:rPr>
              <a:t> </a:t>
            </a:r>
            <a:endParaRPr kumimoji="0" lang="ar-IQ" sz="2400" b="0" i="0" u="none" strike="noStrike" cap="none" normalizeH="0" baseline="0" dirty="0" smtClean="0">
              <a:ln>
                <a:noFill/>
              </a:ln>
              <a:solidFill>
                <a:schemeClr val="tx1"/>
              </a:solidFill>
              <a:effectLst/>
              <a:latin typeface="Arial" pitchFamily="34" charset="0"/>
            </a:endParaRPr>
          </a:p>
          <a:p>
            <a:pPr lvl="0" algn="l" fontAlgn="base">
              <a:spcBef>
                <a:spcPct val="0"/>
              </a:spcBef>
              <a:spcAft>
                <a:spcPct val="0"/>
              </a:spcAft>
            </a:pPr>
            <a:r>
              <a:rPr kumimoji="0" lang="ar-IQ" sz="2400" b="0" i="0" u="none" strike="noStrike" cap="none" normalizeH="0" baseline="0" dirty="0" smtClean="0">
                <a:ln>
                  <a:noFill/>
                </a:ln>
                <a:solidFill>
                  <a:schemeClr val="tx1"/>
                </a:solidFill>
                <a:effectLst/>
                <a:latin typeface="Arial" pitchFamily="34" charset="0"/>
              </a:rPr>
              <a:t>-:</a:t>
            </a:r>
            <a:r>
              <a:rPr lang="ar-IQ" sz="2400" b="1" dirty="0" smtClean="0">
                <a:solidFill>
                  <a:srgbClr val="FF0000"/>
                </a:solidFill>
                <a:effectLst>
                  <a:outerShdw blurRad="38100" dist="38100" dir="2700000" algn="tl">
                    <a:srgbClr val="000000">
                      <a:alpha val="43137"/>
                    </a:srgbClr>
                  </a:outerShdw>
                </a:effectLst>
                <a:latin typeface="Arial" pitchFamily="34" charset="0"/>
              </a:rPr>
              <a:t> Low Coefficient of Friction </a:t>
            </a:r>
            <a:r>
              <a:rPr lang="en-US" sz="2400" b="1" dirty="0" smtClean="0">
                <a:solidFill>
                  <a:srgbClr val="FF0000"/>
                </a:solidFill>
                <a:effectLst>
                  <a:outerShdw blurRad="38100" dist="38100" dir="2700000" algn="tl">
                    <a:srgbClr val="000000">
                      <a:alpha val="43137"/>
                    </a:srgbClr>
                  </a:outerShdw>
                </a:effectLst>
                <a:latin typeface="Arial" pitchFamily="34" charset="0"/>
              </a:rPr>
              <a:t>4-</a:t>
            </a:r>
            <a:endParaRPr lang="ar-IQ" sz="2400" dirty="0" smtClean="0">
              <a:solidFill>
                <a:srgbClr val="FF0000"/>
              </a:solidFill>
              <a:effectLst>
                <a:outerShdw blurRad="38100" dist="38100" dir="2700000" algn="tl">
                  <a:srgbClr val="000000">
                    <a:alpha val="43137"/>
                  </a:srgbClr>
                </a:outerShdw>
              </a:effectLst>
              <a:latin typeface="Arial" pitchFamily="34" charset="0"/>
            </a:endParaRPr>
          </a:p>
          <a:p>
            <a:pPr lvl="0" algn="l" rtl="0" eaLnBrk="0" fontAlgn="base" hangingPunct="0">
              <a:spcBef>
                <a:spcPct val="0"/>
              </a:spcBef>
              <a:spcAft>
                <a:spcPct val="0"/>
              </a:spcAft>
            </a:pPr>
            <a:r>
              <a:rPr lang="ar-IQ" sz="2400" dirty="0" smtClean="0">
                <a:latin typeface="Arial" pitchFamily="34" charset="0"/>
              </a:rPr>
              <a:t>The tool rubbing against the workpiece and the chip rubbing on the top face of the tool produce heat which must be kept to a minimum. </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2401747" cy="369332"/>
          </a:xfrm>
          <a:prstGeom prst="rect">
            <a:avLst/>
          </a:prstGeom>
        </p:spPr>
        <p:txBody>
          <a:bodyPr wrap="none">
            <a:spAutoFit/>
          </a:bodyPr>
          <a:lstStyle/>
          <a:p>
            <a:r>
              <a:rPr lang="en-US" b="1" dirty="0" smtClean="0"/>
              <a:t>Structural shape rolling</a:t>
            </a:r>
            <a:endParaRPr lang="en-US" b="1" dirty="0"/>
          </a:p>
        </p:txBody>
      </p:sp>
      <p:sp>
        <p:nvSpPr>
          <p:cNvPr id="3" name="مستطيل 2"/>
          <p:cNvSpPr/>
          <p:nvPr/>
        </p:nvSpPr>
        <p:spPr>
          <a:xfrm>
            <a:off x="357158" y="612845"/>
            <a:ext cx="8215370" cy="3139321"/>
          </a:xfrm>
          <a:prstGeom prst="rect">
            <a:avLst/>
          </a:prstGeom>
        </p:spPr>
        <p:txBody>
          <a:bodyPr wrap="square">
            <a:spAutoFit/>
          </a:bodyPr>
          <a:lstStyle/>
          <a:p>
            <a:pPr algn="l"/>
            <a:r>
              <a:rPr lang="en-US" b="1" dirty="0" smtClean="0"/>
              <a:t>Structural shape rolling</a:t>
            </a:r>
            <a:r>
              <a:rPr lang="en-US" dirty="0" smtClean="0"/>
              <a:t>, also known as </a:t>
            </a:r>
            <a:r>
              <a:rPr lang="en-US" b="1" dirty="0" smtClean="0"/>
              <a:t>shape rolling</a:t>
            </a:r>
            <a:r>
              <a:rPr lang="en-US" dirty="0" smtClean="0"/>
              <a:t> and </a:t>
            </a:r>
            <a:r>
              <a:rPr lang="en-US" b="1" dirty="0" smtClean="0"/>
              <a:t>profile rolling</a:t>
            </a:r>
            <a:r>
              <a:rPr lang="en-US" dirty="0" smtClean="0"/>
              <a:t>, </a:t>
            </a:r>
            <a:r>
              <a:rPr lang="en-US" baseline="30000" dirty="0" smtClean="0"/>
              <a:t> </a:t>
            </a:r>
            <a:r>
              <a:rPr lang="en-US" dirty="0" smtClean="0"/>
              <a:t>is a </a:t>
            </a:r>
            <a:r>
              <a:rPr lang="en-US" dirty="0" smtClean="0">
                <a:hlinkClick r:id="rId2" tooltip="Metal forming"/>
              </a:rPr>
              <a:t>metal forming</a:t>
            </a:r>
            <a:r>
              <a:rPr lang="en-US" dirty="0" smtClean="0"/>
              <a:t> process where </a:t>
            </a:r>
            <a:r>
              <a:rPr lang="en-US" dirty="0" smtClean="0">
                <a:hlinkClick r:id="rId3" tooltip="Structural shapes"/>
              </a:rPr>
              <a:t>structural shapes</a:t>
            </a:r>
            <a:r>
              <a:rPr lang="en-US" dirty="0" smtClean="0"/>
              <a:t> are passed through </a:t>
            </a:r>
            <a:r>
              <a:rPr lang="en-US" dirty="0" smtClean="0">
                <a:hlinkClick r:id="rId4" tooltip="Rolling mill"/>
              </a:rPr>
              <a:t>rollers</a:t>
            </a:r>
            <a:r>
              <a:rPr lang="en-US" dirty="0" smtClean="0"/>
              <a:t> to </a:t>
            </a:r>
            <a:r>
              <a:rPr lang="en-US" dirty="0" smtClean="0">
                <a:hlinkClick r:id="rId5" tooltip="Bending (metalworking)"/>
              </a:rPr>
              <a:t>bend</a:t>
            </a:r>
            <a:r>
              <a:rPr lang="en-US" dirty="0" smtClean="0"/>
              <a:t> or </a:t>
            </a:r>
            <a:r>
              <a:rPr lang="en-US" dirty="0" smtClean="0">
                <a:hlinkClick r:id="rId6" tooltip="Plastic deformation"/>
              </a:rPr>
              <a:t>deform</a:t>
            </a:r>
            <a:r>
              <a:rPr lang="en-US" dirty="0" smtClean="0"/>
              <a:t> the work piece to a desired shape while maintaining a constant cross-section. Structural shapes that can be rolled include: I-beams, H-beams, T-beams, U-beams, </a:t>
            </a:r>
            <a:r>
              <a:rPr lang="en-US" dirty="0" smtClean="0">
                <a:hlinkClick r:id="rId7" tooltip="Angle iron"/>
              </a:rPr>
              <a:t>angle iron</a:t>
            </a:r>
            <a:r>
              <a:rPr lang="en-US" dirty="0" smtClean="0"/>
              <a:t>, channels, bar stock, and </a:t>
            </a:r>
            <a:r>
              <a:rPr lang="en-US" dirty="0" smtClean="0">
                <a:hlinkClick r:id="rId8" tooltip="Railroad"/>
              </a:rPr>
              <a:t>railroad</a:t>
            </a:r>
            <a:r>
              <a:rPr lang="en-US" dirty="0" smtClean="0"/>
              <a:t> </a:t>
            </a:r>
            <a:r>
              <a:rPr lang="en-US" dirty="0" smtClean="0">
                <a:hlinkClick r:id="rId9" tooltip="Rail tracks"/>
              </a:rPr>
              <a:t>rails</a:t>
            </a:r>
            <a:r>
              <a:rPr lang="en-US" dirty="0" smtClean="0"/>
              <a:t>. The most commonly rolled material is </a:t>
            </a:r>
            <a:r>
              <a:rPr lang="en-US" dirty="0" smtClean="0">
                <a:hlinkClick r:id="rId10" tooltip="Structural steel"/>
              </a:rPr>
              <a:t>structural steel</a:t>
            </a:r>
            <a:r>
              <a:rPr lang="en-US" dirty="0" smtClean="0"/>
              <a:t>, however other include </a:t>
            </a:r>
            <a:r>
              <a:rPr lang="en-US" dirty="0" smtClean="0">
                <a:hlinkClick r:id="rId11" tooltip="Metal"/>
              </a:rPr>
              <a:t>metals</a:t>
            </a:r>
            <a:r>
              <a:rPr lang="en-US" dirty="0" smtClean="0"/>
              <a:t>, </a:t>
            </a:r>
            <a:r>
              <a:rPr lang="en-US" dirty="0" smtClean="0">
                <a:hlinkClick r:id="rId12" tooltip="Plastic"/>
              </a:rPr>
              <a:t>plastic</a:t>
            </a:r>
            <a:r>
              <a:rPr lang="en-US" dirty="0" smtClean="0"/>
              <a:t>, </a:t>
            </a:r>
            <a:r>
              <a:rPr lang="en-US" dirty="0" smtClean="0">
                <a:hlinkClick r:id="rId13" tooltip="Paper"/>
              </a:rPr>
              <a:t>paper</a:t>
            </a:r>
            <a:r>
              <a:rPr lang="en-US" dirty="0" smtClean="0"/>
              <a:t>, and </a:t>
            </a:r>
            <a:r>
              <a:rPr lang="en-US" dirty="0" smtClean="0">
                <a:hlinkClick r:id="rId14" tooltip="Glass"/>
              </a:rPr>
              <a:t>glass</a:t>
            </a:r>
            <a:r>
              <a:rPr lang="en-US" dirty="0" smtClean="0"/>
              <a:t>. Common applications include: railroads, </a:t>
            </a:r>
            <a:r>
              <a:rPr lang="en-US" dirty="0" smtClean="0">
                <a:hlinkClick r:id="rId15" tooltip="Bridge"/>
              </a:rPr>
              <a:t>bridges</a:t>
            </a:r>
            <a:r>
              <a:rPr lang="en-US" dirty="0" smtClean="0"/>
              <a:t>, </a:t>
            </a:r>
            <a:r>
              <a:rPr lang="en-US" dirty="0" smtClean="0">
                <a:hlinkClick r:id="rId16" tooltip="Roller coaster"/>
              </a:rPr>
              <a:t>roller coasters</a:t>
            </a:r>
            <a:r>
              <a:rPr lang="en-US" dirty="0" smtClean="0"/>
              <a:t>, art, and </a:t>
            </a:r>
            <a:r>
              <a:rPr lang="en-US" dirty="0" smtClean="0">
                <a:hlinkClick r:id="rId17" tooltip="Architectural"/>
              </a:rPr>
              <a:t>architectural</a:t>
            </a:r>
            <a:r>
              <a:rPr lang="en-US" dirty="0" smtClean="0"/>
              <a:t> applications.</a:t>
            </a:r>
          </a:p>
          <a:p>
            <a:pPr algn="l"/>
            <a:r>
              <a:rPr lang="en-US" dirty="0" smtClean="0"/>
              <a:t>It is a cost effective way of bending this kind of material because the process requires less set-up time and uses pre-made dies that are changed out according to the shape and dimension of the work piece . This process can roll work pieces into full circles.</a:t>
            </a:r>
            <a:endParaRPr lang="en-US" dirty="0"/>
          </a:p>
        </p:txBody>
      </p:sp>
    </p:spTree>
    <p:extLst>
      <p:ext uri="{BB962C8B-B14F-4D97-AF65-F5344CB8AC3E}">
        <p14:creationId xmlns:p14="http://schemas.microsoft.com/office/powerpoint/2010/main" val="167667361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srcRect/>
          <a:stretch>
            <a:fillRect/>
          </a:stretch>
        </p:blipFill>
        <p:spPr bwMode="auto">
          <a:xfrm>
            <a:off x="520530" y="1357298"/>
            <a:ext cx="3479950" cy="2928958"/>
          </a:xfrm>
          <a:prstGeom prst="rect">
            <a:avLst/>
          </a:prstGeom>
          <a:noFill/>
          <a:ln w="9525">
            <a:noFill/>
            <a:miter lim="800000"/>
            <a:headEnd/>
            <a:tailEnd/>
          </a:ln>
          <a:effectLst/>
        </p:spPr>
      </p:pic>
      <p:pic>
        <p:nvPicPr>
          <p:cNvPr id="5126" name="Picture 6"/>
          <p:cNvPicPr>
            <a:picLocks noChangeAspect="1" noChangeArrowheads="1"/>
          </p:cNvPicPr>
          <p:nvPr/>
        </p:nvPicPr>
        <p:blipFill>
          <a:blip r:embed="rId3"/>
          <a:srcRect/>
          <a:stretch>
            <a:fillRect/>
          </a:stretch>
        </p:blipFill>
        <p:spPr bwMode="auto">
          <a:xfrm>
            <a:off x="4802240" y="1214422"/>
            <a:ext cx="3913164" cy="3071834"/>
          </a:xfrm>
          <a:prstGeom prst="rect">
            <a:avLst/>
          </a:prstGeom>
          <a:noFill/>
          <a:ln w="9525">
            <a:noFill/>
            <a:miter lim="800000"/>
            <a:headEnd/>
            <a:tailEnd/>
          </a:ln>
          <a:effectLst/>
        </p:spPr>
      </p:pic>
    </p:spTree>
    <p:extLst>
      <p:ext uri="{BB962C8B-B14F-4D97-AF65-F5344CB8AC3E}">
        <p14:creationId xmlns:p14="http://schemas.microsoft.com/office/powerpoint/2010/main" val="52526384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85728"/>
            <a:ext cx="7929618" cy="1477328"/>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Rolling machine</a:t>
            </a:r>
            <a:r>
              <a:rPr lang="en-US" dirty="0" smtClean="0"/>
              <a:t> :-Different models of rolling machine with capacity scope as                                              below:</a:t>
            </a:r>
          </a:p>
          <a:p>
            <a:pPr algn="l"/>
            <a:r>
              <a:rPr lang="en-US" dirty="0" smtClean="0"/>
              <a:t>             1- max rolling thickness from 12mm to 160mm              </a:t>
            </a:r>
          </a:p>
          <a:p>
            <a:pPr algn="l"/>
            <a:r>
              <a:rPr lang="en-US" dirty="0" smtClean="0"/>
              <a:t>              2- max rolling width: from 2000mm to 5000mm</a:t>
            </a:r>
          </a:p>
          <a:p>
            <a:pPr algn="l"/>
            <a:r>
              <a:rPr lang="en-US" dirty="0" smtClean="0"/>
              <a:t>               3- motor power: from 5.5kw to 180kw</a:t>
            </a:r>
            <a:endParaRPr lang="en-US" dirty="0"/>
          </a:p>
        </p:txBody>
      </p:sp>
      <p:sp>
        <p:nvSpPr>
          <p:cNvPr id="3" name="مستطيل 2"/>
          <p:cNvSpPr/>
          <p:nvPr/>
        </p:nvSpPr>
        <p:spPr>
          <a:xfrm>
            <a:off x="2496543" y="2000240"/>
            <a:ext cx="237565" cy="369332"/>
          </a:xfrm>
          <a:prstGeom prst="rect">
            <a:avLst/>
          </a:prstGeom>
        </p:spPr>
        <p:txBody>
          <a:bodyPr wrap="none">
            <a:spAutoFit/>
          </a:bodyPr>
          <a:lstStyle/>
          <a:p>
            <a:r>
              <a:rPr lang="en-US" dirty="0" smtClean="0"/>
              <a:t> </a:t>
            </a:r>
            <a:endParaRPr lang="ar-IQ" dirty="0"/>
          </a:p>
        </p:txBody>
      </p:sp>
      <p:pic>
        <p:nvPicPr>
          <p:cNvPr id="4" name="Picture 3"/>
          <p:cNvPicPr>
            <a:picLocks noChangeAspect="1" noChangeArrowheads="1"/>
          </p:cNvPicPr>
          <p:nvPr/>
        </p:nvPicPr>
        <p:blipFill>
          <a:blip r:embed="rId2"/>
          <a:srcRect/>
          <a:stretch>
            <a:fillRect/>
          </a:stretch>
        </p:blipFill>
        <p:spPr bwMode="auto">
          <a:xfrm>
            <a:off x="1071538" y="1928802"/>
            <a:ext cx="7072362" cy="4496214"/>
          </a:xfrm>
          <a:prstGeom prst="rect">
            <a:avLst/>
          </a:prstGeom>
          <a:noFill/>
          <a:ln w="9525">
            <a:noFill/>
            <a:miter lim="800000"/>
            <a:headEnd/>
            <a:tailEnd/>
          </a:ln>
          <a:effectLst/>
        </p:spPr>
      </p:pic>
    </p:spTree>
    <p:extLst>
      <p:ext uri="{BB962C8B-B14F-4D97-AF65-F5344CB8AC3E}">
        <p14:creationId xmlns:p14="http://schemas.microsoft.com/office/powerpoint/2010/main" val="373834094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158674" y="293457"/>
            <a:ext cx="5985094" cy="5350121"/>
          </a:xfrm>
          <a:prstGeom prst="rect">
            <a:avLst/>
          </a:prstGeom>
          <a:noFill/>
          <a:ln w="9525">
            <a:noFill/>
            <a:miter lim="800000"/>
            <a:headEnd/>
            <a:tailEnd/>
          </a:ln>
          <a:effectLst/>
        </p:spPr>
      </p:pic>
    </p:spTree>
    <p:extLst>
      <p:ext uri="{BB962C8B-B14F-4D97-AF65-F5344CB8AC3E}">
        <p14:creationId xmlns:p14="http://schemas.microsoft.com/office/powerpoint/2010/main" val="47213375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785794"/>
            <a:ext cx="2181174" cy="369332"/>
          </a:xfrm>
          <a:prstGeom prst="rect">
            <a:avLst/>
          </a:prstGeom>
        </p:spPr>
        <p:txBody>
          <a:bodyPr wrap="none">
            <a:spAutoFit/>
          </a:bodyPr>
          <a:lstStyle/>
          <a:p>
            <a:r>
              <a:rPr lang="en-US" b="1" dirty="0" smtClean="0"/>
              <a:t>Cold Rolling Mill Line</a:t>
            </a:r>
            <a:endParaRPr lang="ar-IQ" dirty="0"/>
          </a:p>
        </p:txBody>
      </p:sp>
      <p:sp>
        <p:nvSpPr>
          <p:cNvPr id="3" name="مستطيل 2"/>
          <p:cNvSpPr/>
          <p:nvPr/>
        </p:nvSpPr>
        <p:spPr>
          <a:xfrm>
            <a:off x="2286000" y="1305342"/>
            <a:ext cx="4572000" cy="4247317"/>
          </a:xfrm>
          <a:prstGeom prst="rect">
            <a:avLst/>
          </a:prstGeom>
        </p:spPr>
        <p:txBody>
          <a:bodyPr>
            <a:spAutoFit/>
          </a:bodyPr>
          <a:lstStyle/>
          <a:p>
            <a:pPr algn="l"/>
            <a:r>
              <a:rPr lang="en-US" dirty="0" smtClean="0"/>
              <a:t>Cold rolling occurs with the metal below its re- crystallization temperature (usually at room temperature), </a:t>
            </a:r>
          </a:p>
          <a:p>
            <a:pPr algn="l"/>
            <a:r>
              <a:rPr lang="en-US" dirty="0" smtClean="0"/>
              <a:t>which increases the strength via strain hardening up to 20%.</a:t>
            </a:r>
          </a:p>
          <a:p>
            <a:pPr algn="l"/>
            <a:r>
              <a:rPr lang="en-US" dirty="0" smtClean="0"/>
              <a:t> It also improves the surface finish and holds tighter tolerance.  </a:t>
            </a:r>
          </a:p>
          <a:p>
            <a:pPr algn="l"/>
            <a:r>
              <a:rPr lang="en-US" dirty="0" smtClean="0"/>
              <a:t>Commonly cold rolled products include sheets, strips, bars, and rods; </a:t>
            </a:r>
          </a:p>
          <a:p>
            <a:pPr algn="l"/>
            <a:r>
              <a:rPr lang="en-US" dirty="0" smtClean="0"/>
              <a:t>these products are usually smaller than the same products that are hot rolled. </a:t>
            </a:r>
          </a:p>
          <a:p>
            <a:pPr algn="l"/>
            <a:r>
              <a:rPr lang="en-US" dirty="0" smtClean="0"/>
              <a:t>Cold rolling cannot reduce the thickness of a work- piece as much as hot rolling in a single pass.</a:t>
            </a:r>
            <a:endParaRPr lang="en-US" dirty="0"/>
          </a:p>
        </p:txBody>
      </p:sp>
    </p:spTree>
    <p:extLst>
      <p:ext uri="{BB962C8B-B14F-4D97-AF65-F5344CB8AC3E}">
        <p14:creationId xmlns:p14="http://schemas.microsoft.com/office/powerpoint/2010/main" val="181292967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010629" y="447858"/>
            <a:ext cx="7280261" cy="5267158"/>
          </a:xfrm>
          <a:prstGeom prst="rect">
            <a:avLst/>
          </a:prstGeom>
          <a:noFill/>
          <a:ln w="9525">
            <a:noFill/>
            <a:miter lim="800000"/>
            <a:headEnd/>
            <a:tailEnd/>
          </a:ln>
          <a:effectLst/>
        </p:spPr>
      </p:pic>
    </p:spTree>
    <p:extLst>
      <p:ext uri="{BB962C8B-B14F-4D97-AF65-F5344CB8AC3E}">
        <p14:creationId xmlns:p14="http://schemas.microsoft.com/office/powerpoint/2010/main" val="44746958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500042"/>
            <a:ext cx="1195134" cy="369332"/>
          </a:xfrm>
          <a:prstGeom prst="rect">
            <a:avLst/>
          </a:prstGeom>
        </p:spPr>
        <p:txBody>
          <a:bodyPr wrap="none">
            <a:spAutoFit/>
          </a:bodyPr>
          <a:lstStyle/>
          <a:p>
            <a:r>
              <a:rPr lang="en-US" dirty="0" smtClean="0">
                <a:effectLst>
                  <a:outerShdw blurRad="38100" dist="38100" dir="2700000" algn="tl">
                    <a:srgbClr val="000000">
                      <a:alpha val="43137"/>
                    </a:srgbClr>
                  </a:outerShdw>
                  <a:reflection blurRad="12700" stA="48000" endA="300" endPos="55000" dir="5400000" sy="-90000" algn="bl" rotWithShape="0"/>
                </a:effectLst>
              </a:rPr>
              <a:t>Post-test :-</a:t>
            </a:r>
            <a:endParaRPr lang="ar-IQ" dirty="0"/>
          </a:p>
        </p:txBody>
      </p:sp>
      <p:sp>
        <p:nvSpPr>
          <p:cNvPr id="3" name="مستطيل 2"/>
          <p:cNvSpPr/>
          <p:nvPr/>
        </p:nvSpPr>
        <p:spPr>
          <a:xfrm>
            <a:off x="571472" y="1720840"/>
            <a:ext cx="7715304" cy="2862322"/>
          </a:xfrm>
          <a:prstGeom prst="rect">
            <a:avLst/>
          </a:prstGeom>
        </p:spPr>
        <p:txBody>
          <a:bodyPr wrap="square">
            <a:spAutoFit/>
          </a:bodyPr>
          <a:lstStyle/>
          <a:p>
            <a:pPr algn="l" rtl="0"/>
            <a:r>
              <a:rPr lang="en-US" dirty="0" smtClean="0"/>
              <a:t>1 - by-products of the process (rolling) is: -</a:t>
            </a:r>
            <a:br>
              <a:rPr lang="en-US" dirty="0" smtClean="0"/>
            </a:br>
            <a:r>
              <a:rPr lang="en-US" smtClean="0"/>
              <a:t>A - Chips .</a:t>
            </a:r>
            <a:r>
              <a:rPr lang="en-US" dirty="0" smtClean="0"/>
              <a:t/>
            </a:r>
            <a:br>
              <a:rPr lang="en-US" dirty="0" smtClean="0"/>
            </a:br>
            <a:r>
              <a:rPr lang="en-US" dirty="0" smtClean="0"/>
              <a:t>B - oxidation surfaces.</a:t>
            </a:r>
            <a:br>
              <a:rPr lang="en-US" dirty="0" smtClean="0"/>
            </a:br>
            <a:r>
              <a:rPr lang="en-US" dirty="0" smtClean="0"/>
              <a:t>C - Changes the structure of the metal.</a:t>
            </a:r>
            <a:br>
              <a:rPr lang="en-US" dirty="0" smtClean="0"/>
            </a:br>
            <a:r>
              <a:rPr lang="en-US" dirty="0" smtClean="0"/>
              <a:t>2 - dimensional measurements to Products process (rolling) are: -</a:t>
            </a:r>
            <a:br>
              <a:rPr lang="en-US" dirty="0" smtClean="0"/>
            </a:br>
            <a:r>
              <a:rPr lang="en-US" dirty="0" smtClean="0"/>
              <a:t>A - final.</a:t>
            </a:r>
            <a:br>
              <a:rPr lang="en-US" dirty="0" smtClean="0"/>
            </a:br>
            <a:r>
              <a:rPr lang="en-US" dirty="0" smtClean="0"/>
              <a:t>B- is infinite.</a:t>
            </a:r>
            <a:br>
              <a:rPr lang="en-US" dirty="0" smtClean="0"/>
            </a:br>
            <a:r>
              <a:rPr lang="en-US" dirty="0" smtClean="0"/>
              <a:t>3 - called the operating tools used in the process (rolling): -</a:t>
            </a:r>
            <a:br>
              <a:rPr lang="en-US" dirty="0" smtClean="0"/>
            </a:br>
            <a:r>
              <a:rPr lang="en-US" dirty="0" smtClean="0"/>
              <a:t>A - cutting tools.</a:t>
            </a:r>
            <a:br>
              <a:rPr lang="en-US" dirty="0" smtClean="0"/>
            </a:br>
            <a:r>
              <a:rPr lang="en-US" dirty="0" smtClean="0"/>
              <a:t>B - the formation of molds.</a:t>
            </a:r>
          </a:p>
        </p:txBody>
      </p:sp>
      <p:sp>
        <p:nvSpPr>
          <p:cNvPr id="4" name="مستطيل 3"/>
          <p:cNvSpPr/>
          <p:nvPr/>
        </p:nvSpPr>
        <p:spPr>
          <a:xfrm>
            <a:off x="571472" y="1071546"/>
            <a:ext cx="7215238" cy="461665"/>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Tree>
    <p:extLst>
      <p:ext uri="{BB962C8B-B14F-4D97-AF65-F5344CB8AC3E}">
        <p14:creationId xmlns:p14="http://schemas.microsoft.com/office/powerpoint/2010/main" val="34448338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28794" y="642918"/>
            <a:ext cx="4572000" cy="1200329"/>
          </a:xfrm>
          <a:prstGeom prst="rect">
            <a:avLst/>
          </a:prstGeom>
        </p:spPr>
        <p:txBody>
          <a:bodyPr>
            <a:spAutoFit/>
          </a:bodyPr>
          <a:lstStyle/>
          <a:p>
            <a:pPr algn="l"/>
            <a:r>
              <a:rPr lang="en-US" dirty="0" smtClean="0"/>
              <a:t>Ministry of Higher Education and Scientific Research</a:t>
            </a:r>
            <a:br>
              <a:rPr lang="en-US" dirty="0" smtClean="0"/>
            </a:br>
            <a:r>
              <a:rPr lang="en-US" dirty="0" smtClean="0"/>
              <a:t>   Board of Technical Education</a:t>
            </a:r>
            <a:br>
              <a:rPr lang="en-US" dirty="0" smtClean="0"/>
            </a:br>
            <a:r>
              <a:rPr lang="ar-SA" dirty="0" smtClean="0"/>
              <a:t> </a:t>
            </a:r>
            <a:r>
              <a:rPr lang="en-US" dirty="0" smtClean="0"/>
              <a:t>   Technical College / </a:t>
            </a:r>
            <a:r>
              <a:rPr lang="en-US" dirty="0" err="1" smtClean="0"/>
              <a:t>Musayyib</a:t>
            </a:r>
            <a:endParaRPr lang="ar-IQ" dirty="0"/>
          </a:p>
        </p:txBody>
      </p:sp>
      <p:sp>
        <p:nvSpPr>
          <p:cNvPr id="3" name="مستطيل 2"/>
          <p:cNvSpPr/>
          <p:nvPr/>
        </p:nvSpPr>
        <p:spPr>
          <a:xfrm>
            <a:off x="2071670" y="1785926"/>
            <a:ext cx="5715040" cy="1200329"/>
          </a:xfrm>
          <a:prstGeom prst="rect">
            <a:avLst/>
          </a:prstGeom>
        </p:spPr>
        <p:txBody>
          <a:bodyPr wrap="square">
            <a:spAutoFit/>
          </a:bodyPr>
          <a:lstStyle/>
          <a:p>
            <a:pPr algn="l"/>
            <a:r>
              <a:rPr lang="en-US" dirty="0" smtClean="0"/>
              <a:t>Educational material for the bag manufacturing operations</a:t>
            </a:r>
            <a:br>
              <a:rPr lang="en-US" dirty="0" smtClean="0"/>
            </a:br>
            <a:r>
              <a:rPr lang="en-US" dirty="0" smtClean="0"/>
              <a:t>For students of Technical College - </a:t>
            </a:r>
            <a:r>
              <a:rPr lang="en-US" dirty="0" err="1" smtClean="0"/>
              <a:t>Musayyib</a:t>
            </a:r>
            <a:r>
              <a:rPr lang="en-US" dirty="0" smtClean="0"/>
              <a:t/>
            </a:r>
            <a:br>
              <a:rPr lang="en-US" dirty="0" smtClean="0"/>
            </a:br>
            <a:r>
              <a:rPr lang="en-US" dirty="0" smtClean="0"/>
              <a:t>Department of Agricultural Machinery and Equipment / Phase III</a:t>
            </a:r>
            <a:endParaRPr lang="ar-IQ" dirty="0"/>
          </a:p>
        </p:txBody>
      </p:sp>
      <p:sp>
        <p:nvSpPr>
          <p:cNvPr id="4" name="مستطيل 3"/>
          <p:cNvSpPr/>
          <p:nvPr/>
        </p:nvSpPr>
        <p:spPr>
          <a:xfrm>
            <a:off x="2428860" y="3143248"/>
            <a:ext cx="4572000" cy="1477328"/>
          </a:xfrm>
          <a:prstGeom prst="rect">
            <a:avLst/>
          </a:prstGeom>
        </p:spPr>
        <p:txBody>
          <a:bodyPr>
            <a:spAutoFit/>
          </a:bodyPr>
          <a:lstStyle/>
          <a:p>
            <a:pPr algn="ctr" rtl="0"/>
            <a:r>
              <a:rPr lang="en-US" dirty="0" smtClean="0"/>
              <a:t>Preparation and design</a:t>
            </a:r>
            <a:br>
              <a:rPr lang="en-US" dirty="0" smtClean="0"/>
            </a:br>
            <a:r>
              <a:rPr lang="en-US" dirty="0" smtClean="0"/>
              <a:t>Ali Hassan </a:t>
            </a:r>
            <a:r>
              <a:rPr lang="en-US" dirty="0" err="1" smtClean="0"/>
              <a:t>Hamza</a:t>
            </a:r>
            <a:r>
              <a:rPr lang="en-US" dirty="0" smtClean="0"/>
              <a:t/>
            </a:r>
            <a:br>
              <a:rPr lang="en-US" dirty="0" smtClean="0"/>
            </a:br>
            <a:r>
              <a:rPr lang="en-US" dirty="0" smtClean="0"/>
              <a:t>Assistant Lecturer in</a:t>
            </a:r>
            <a:br>
              <a:rPr lang="en-US" dirty="0" smtClean="0"/>
            </a:br>
            <a:r>
              <a:rPr lang="en-US" dirty="0" smtClean="0"/>
              <a:t>  Technical College / </a:t>
            </a:r>
            <a:r>
              <a:rPr lang="en-US" dirty="0" err="1" smtClean="0"/>
              <a:t>Musayyib</a:t>
            </a:r>
            <a:r>
              <a:rPr lang="en-US" dirty="0" smtClean="0"/>
              <a:t/>
            </a:r>
            <a:br>
              <a:rPr lang="en-US" dirty="0" smtClean="0"/>
            </a:br>
            <a:r>
              <a:rPr lang="en-US" dirty="0" smtClean="0"/>
              <a:t>2011-2010</a:t>
            </a:r>
            <a:endParaRPr lang="en-US" dirty="0"/>
          </a:p>
        </p:txBody>
      </p:sp>
    </p:spTree>
    <p:extLst>
      <p:ext uri="{BB962C8B-B14F-4D97-AF65-F5344CB8AC3E}">
        <p14:creationId xmlns:p14="http://schemas.microsoft.com/office/powerpoint/2010/main" val="86466124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14744" y="1285860"/>
            <a:ext cx="1628011" cy="369332"/>
          </a:xfrm>
          <a:prstGeom prst="rect">
            <a:avLst/>
          </a:prstGeom>
        </p:spPr>
        <p:txBody>
          <a:bodyPr wrap="none">
            <a:spAutoFit/>
          </a:bodyPr>
          <a:lstStyle/>
          <a:p>
            <a:pPr algn="ctr">
              <a:buNone/>
            </a:pPr>
            <a:r>
              <a:rPr lang="en-US" dirty="0" smtClean="0">
                <a:effectLst>
                  <a:outerShdw blurRad="38100" dist="38100" dir="2700000" algn="tl">
                    <a:srgbClr val="000000">
                      <a:alpha val="43137"/>
                    </a:srgbClr>
                  </a:outerShdw>
                </a:effectLst>
              </a:rPr>
              <a:t>turning process</a:t>
            </a:r>
            <a:endParaRPr lang="ar-IQ" dirty="0">
              <a:effectLst>
                <a:outerShdw blurRad="38100" dist="38100" dir="2700000" algn="tl">
                  <a:srgbClr val="000000">
                    <a:alpha val="43137"/>
                  </a:srgbClr>
                </a:outerShdw>
              </a:effectLst>
            </a:endParaRPr>
          </a:p>
        </p:txBody>
      </p:sp>
      <p:sp>
        <p:nvSpPr>
          <p:cNvPr id="3" name="مستطيل 2"/>
          <p:cNvSpPr/>
          <p:nvPr/>
        </p:nvSpPr>
        <p:spPr>
          <a:xfrm>
            <a:off x="3929058" y="857232"/>
            <a:ext cx="1364476" cy="369332"/>
          </a:xfrm>
          <a:prstGeom prst="rect">
            <a:avLst/>
          </a:prstGeom>
        </p:spPr>
        <p:txBody>
          <a:bodyPr wrap="none">
            <a:spAutoFit/>
          </a:bodyPr>
          <a:lstStyle/>
          <a:p>
            <a:r>
              <a:rPr lang="en-US" dirty="0" smtClean="0">
                <a:solidFill>
                  <a:srgbClr val="FF0000"/>
                </a:solidFill>
                <a:effectLst>
                  <a:outerShdw blurRad="38100" dist="38100" dir="2700000" algn="tl">
                    <a:srgbClr val="000000">
                      <a:alpha val="43137"/>
                    </a:srgbClr>
                  </a:outerShdw>
                </a:effectLst>
              </a:rPr>
              <a:t>First module</a:t>
            </a:r>
            <a:endParaRPr lang="ar-IQ" dirty="0"/>
          </a:p>
        </p:txBody>
      </p:sp>
      <p:pic>
        <p:nvPicPr>
          <p:cNvPr id="9217" name="Picture 1" descr="C:\Users\DELL\Downloads\drehmaschine_colchester_2000.jpg"/>
          <p:cNvPicPr>
            <a:picLocks noChangeAspect="1" noChangeArrowheads="1"/>
          </p:cNvPicPr>
          <p:nvPr/>
        </p:nvPicPr>
        <p:blipFill>
          <a:blip r:embed="rId2"/>
          <a:srcRect/>
          <a:stretch>
            <a:fillRect/>
          </a:stretch>
        </p:blipFill>
        <p:spPr bwMode="auto">
          <a:xfrm>
            <a:off x="1686151" y="1857364"/>
            <a:ext cx="6386311" cy="4357718"/>
          </a:xfrm>
          <a:prstGeom prst="rect">
            <a:avLst/>
          </a:prstGeom>
          <a:noFill/>
        </p:spPr>
      </p:pic>
    </p:spTree>
    <p:extLst>
      <p:ext uri="{BB962C8B-B14F-4D97-AF65-F5344CB8AC3E}">
        <p14:creationId xmlns:p14="http://schemas.microsoft.com/office/powerpoint/2010/main" val="402604864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14480" y="428604"/>
            <a:ext cx="1682768" cy="369332"/>
          </a:xfrm>
          <a:prstGeom prst="rect">
            <a:avLst/>
          </a:prstGeom>
        </p:spPr>
        <p:txBody>
          <a:bodyPr wrap="none">
            <a:spAutoFit/>
          </a:bodyPr>
          <a:lstStyle/>
          <a:p>
            <a:r>
              <a:rPr lang="en-US" dirty="0" smtClean="0">
                <a:solidFill>
                  <a:srgbClr val="FF0000"/>
                </a:solidFill>
                <a:effectLst>
                  <a:outerShdw blurRad="38100" dist="38100" dir="2700000" algn="tl">
                    <a:srgbClr val="000000">
                      <a:alpha val="43137"/>
                    </a:srgbClr>
                  </a:outerShdw>
                </a:effectLst>
              </a:rPr>
              <a:t>1-  (over view) :</a:t>
            </a:r>
            <a:endParaRPr lang="ar-IQ" dirty="0"/>
          </a:p>
        </p:txBody>
      </p:sp>
      <p:sp>
        <p:nvSpPr>
          <p:cNvPr id="3" name="مستطيل 2"/>
          <p:cNvSpPr/>
          <p:nvPr/>
        </p:nvSpPr>
        <p:spPr>
          <a:xfrm>
            <a:off x="1714480" y="785794"/>
            <a:ext cx="6715172" cy="2031325"/>
          </a:xfrm>
          <a:prstGeom prst="rect">
            <a:avLst/>
          </a:prstGeom>
        </p:spPr>
        <p:txBody>
          <a:bodyPr wrap="square">
            <a:spAutoFit/>
          </a:bodyPr>
          <a:lstStyle/>
          <a:p>
            <a:pPr algn="l" rtl="0"/>
            <a:r>
              <a:rPr lang="en-US" dirty="0" smtClean="0"/>
              <a:t>A-Target group:-</a:t>
            </a:r>
          </a:p>
          <a:p>
            <a:pPr algn="l" rtl="0"/>
            <a:r>
              <a:rPr lang="en-US" dirty="0" smtClean="0"/>
              <a:t> students of Technical College - </a:t>
            </a:r>
            <a:r>
              <a:rPr lang="en-US" dirty="0" err="1" smtClean="0"/>
              <a:t>Musayyib</a:t>
            </a:r>
            <a:r>
              <a:rPr lang="en-US" dirty="0" smtClean="0"/>
              <a:t> / Department of Agricultural Machinery and Equipment / third phase.</a:t>
            </a:r>
            <a:br>
              <a:rPr lang="en-US" dirty="0" smtClean="0"/>
            </a:br>
            <a:r>
              <a:rPr lang="en-US" dirty="0" smtClean="0"/>
              <a:t>B- Rationale:- </a:t>
            </a:r>
          </a:p>
          <a:p>
            <a:pPr algn="l" rtl="0"/>
            <a:r>
              <a:rPr lang="en-US" dirty="0" smtClean="0"/>
              <a:t>This unit is designed to introduce students to: -</a:t>
            </a:r>
            <a:br>
              <a:rPr lang="en-US" dirty="0" smtClean="0"/>
            </a:br>
            <a:r>
              <a:rPr lang="en-US" dirty="0" smtClean="0"/>
              <a:t>     turning process and its determinants.</a:t>
            </a:r>
            <a:br>
              <a:rPr lang="en-US" dirty="0" smtClean="0"/>
            </a:br>
            <a:r>
              <a:rPr lang="en-US" dirty="0" smtClean="0"/>
              <a:t>C- Central ideas / To recognize the student to:</a:t>
            </a:r>
            <a:endParaRPr lang="ar-IQ" dirty="0"/>
          </a:p>
        </p:txBody>
      </p:sp>
      <p:sp>
        <p:nvSpPr>
          <p:cNvPr id="4" name="مستطيل 3"/>
          <p:cNvSpPr/>
          <p:nvPr/>
        </p:nvSpPr>
        <p:spPr>
          <a:xfrm>
            <a:off x="1857356" y="2786058"/>
            <a:ext cx="4572000" cy="923330"/>
          </a:xfrm>
          <a:prstGeom prst="rect">
            <a:avLst/>
          </a:prstGeom>
        </p:spPr>
        <p:txBody>
          <a:bodyPr>
            <a:spAutoFit/>
          </a:bodyPr>
          <a:lstStyle/>
          <a:p>
            <a:pPr algn="l"/>
            <a:r>
              <a:rPr lang="en-US" dirty="0" smtClean="0"/>
              <a:t>1 - the principle of the process of turning.</a:t>
            </a:r>
            <a:br>
              <a:rPr lang="en-US" dirty="0" smtClean="0"/>
            </a:br>
            <a:r>
              <a:rPr lang="en-US" dirty="0" smtClean="0"/>
              <a:t>2 - the determinants of the process of turning.</a:t>
            </a:r>
            <a:br>
              <a:rPr lang="en-US" dirty="0" smtClean="0"/>
            </a:br>
            <a:r>
              <a:rPr lang="en-US" dirty="0" smtClean="0"/>
              <a:t>3 - Turning machines</a:t>
            </a:r>
            <a:endParaRPr lang="ar-IQ" dirty="0"/>
          </a:p>
        </p:txBody>
      </p:sp>
      <p:sp>
        <p:nvSpPr>
          <p:cNvPr id="5" name="مستطيل 4"/>
          <p:cNvSpPr/>
          <p:nvPr/>
        </p:nvSpPr>
        <p:spPr>
          <a:xfrm>
            <a:off x="2000232" y="3929066"/>
            <a:ext cx="1688411" cy="369332"/>
          </a:xfrm>
          <a:prstGeom prst="rect">
            <a:avLst/>
          </a:prstGeom>
        </p:spPr>
        <p:txBody>
          <a:bodyPr wrap="none">
            <a:spAutoFit/>
          </a:bodyPr>
          <a:lstStyle/>
          <a:p>
            <a:pPr algn="l"/>
            <a:r>
              <a:rPr lang="en-US" dirty="0" smtClean="0"/>
              <a:t>D- Objectives:-</a:t>
            </a:r>
            <a:endParaRPr lang="ar-IQ" dirty="0"/>
          </a:p>
        </p:txBody>
      </p:sp>
      <p:sp>
        <p:nvSpPr>
          <p:cNvPr id="6" name="مستطيل 5"/>
          <p:cNvSpPr/>
          <p:nvPr/>
        </p:nvSpPr>
        <p:spPr>
          <a:xfrm>
            <a:off x="2071670" y="4214818"/>
            <a:ext cx="6357982" cy="1477328"/>
          </a:xfrm>
          <a:prstGeom prst="rect">
            <a:avLst/>
          </a:prstGeom>
        </p:spPr>
        <p:txBody>
          <a:bodyPr wrap="square">
            <a:spAutoFit/>
          </a:bodyPr>
          <a:lstStyle/>
          <a:p>
            <a:pPr algn="l"/>
            <a:r>
              <a:rPr lang="en-US" dirty="0" smtClean="0"/>
              <a:t>student will be after the completion of the study the module able to: -</a:t>
            </a:r>
            <a:br>
              <a:rPr lang="en-US" dirty="0" smtClean="0"/>
            </a:br>
            <a:r>
              <a:rPr lang="en-US" dirty="0" smtClean="0"/>
              <a:t>A - recognize the gears process  </a:t>
            </a:r>
          </a:p>
          <a:p>
            <a:pPr algn="l"/>
            <a:r>
              <a:rPr lang="en-US" dirty="0" smtClean="0"/>
              <a:t>C - chip resulting from the cutting process and its determinants</a:t>
            </a:r>
            <a:endParaRPr lang="ar-IQ" dirty="0"/>
          </a:p>
        </p:txBody>
      </p:sp>
    </p:spTree>
    <p:extLst>
      <p:ext uri="{BB962C8B-B14F-4D97-AF65-F5344CB8AC3E}">
        <p14:creationId xmlns:p14="http://schemas.microsoft.com/office/powerpoint/2010/main" val="147840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714356"/>
            <a:ext cx="7000924" cy="1200329"/>
          </a:xfrm>
          <a:prstGeom prst="rect">
            <a:avLst/>
          </a:prstGeom>
        </p:spPr>
        <p:txBody>
          <a:bodyPr wrap="square">
            <a:spAutoFit/>
          </a:bodyPr>
          <a:lstStyle/>
          <a:p>
            <a:pPr algn="l"/>
            <a:r>
              <a:rPr lang="en-US" sz="2400" dirty="0" smtClean="0"/>
              <a:t>Ministry of Higher Education and Scientific Research</a:t>
            </a:r>
            <a:br>
              <a:rPr lang="en-US" sz="2400" dirty="0" smtClean="0"/>
            </a:br>
            <a:r>
              <a:rPr lang="en-US" sz="2400" dirty="0" smtClean="0"/>
              <a:t>   Board of Technical Education</a:t>
            </a:r>
            <a:br>
              <a:rPr lang="en-US" sz="2400" dirty="0" smtClean="0"/>
            </a:br>
            <a:r>
              <a:rPr lang="ar-SA" sz="2400" dirty="0" smtClean="0"/>
              <a:t> </a:t>
            </a:r>
            <a:r>
              <a:rPr lang="en-US" sz="2400" dirty="0" smtClean="0"/>
              <a:t>   Technical College / Musayyib</a:t>
            </a:r>
            <a:endParaRPr lang="ar-IQ" sz="2400" dirty="0"/>
          </a:p>
        </p:txBody>
      </p:sp>
      <p:sp>
        <p:nvSpPr>
          <p:cNvPr id="3" name="مستطيل 2"/>
          <p:cNvSpPr/>
          <p:nvPr/>
        </p:nvSpPr>
        <p:spPr>
          <a:xfrm>
            <a:off x="1000100" y="2071678"/>
            <a:ext cx="7500990" cy="1938992"/>
          </a:xfrm>
          <a:prstGeom prst="rect">
            <a:avLst/>
          </a:prstGeom>
        </p:spPr>
        <p:txBody>
          <a:bodyPr wrap="square">
            <a:spAutoFit/>
          </a:bodyPr>
          <a:lstStyle/>
          <a:p>
            <a:pPr algn="l"/>
            <a:r>
              <a:rPr lang="en-US" sz="2400" dirty="0" smtClean="0"/>
              <a:t>Educational material for the bag manufacturing operations</a:t>
            </a:r>
            <a:br>
              <a:rPr lang="en-US" sz="2400" dirty="0" smtClean="0"/>
            </a:br>
            <a:r>
              <a:rPr lang="en-US" sz="2400" dirty="0" smtClean="0"/>
              <a:t>For students of Technical College - Musayyib</a:t>
            </a:r>
            <a:br>
              <a:rPr lang="en-US" sz="2400" dirty="0" smtClean="0"/>
            </a:br>
            <a:r>
              <a:rPr lang="en-US" sz="2400" dirty="0" smtClean="0"/>
              <a:t>Department of Agricultural Machinery and Equipment / Phase third  </a:t>
            </a:r>
            <a:endParaRPr lang="ar-IQ" sz="2400" dirty="0"/>
          </a:p>
        </p:txBody>
      </p:sp>
      <p:sp>
        <p:nvSpPr>
          <p:cNvPr id="4" name="مستطيل 3"/>
          <p:cNvSpPr/>
          <p:nvPr/>
        </p:nvSpPr>
        <p:spPr>
          <a:xfrm>
            <a:off x="1071538" y="4143380"/>
            <a:ext cx="7429552" cy="1938992"/>
          </a:xfrm>
          <a:prstGeom prst="rect">
            <a:avLst/>
          </a:prstGeom>
        </p:spPr>
        <p:txBody>
          <a:bodyPr wrap="square">
            <a:spAutoFit/>
          </a:bodyPr>
          <a:lstStyle/>
          <a:p>
            <a:pPr algn="ctr" rtl="0"/>
            <a:r>
              <a:rPr lang="en-US" sz="2400" dirty="0" smtClean="0"/>
              <a:t>Preparation and design</a:t>
            </a:r>
            <a:br>
              <a:rPr lang="en-US" sz="2400" dirty="0" smtClean="0"/>
            </a:br>
            <a:r>
              <a:rPr lang="en-US" sz="2400" dirty="0" smtClean="0"/>
              <a:t>Ali Hassan Hamza</a:t>
            </a:r>
            <a:br>
              <a:rPr lang="en-US" sz="2400" dirty="0" smtClean="0"/>
            </a:br>
            <a:r>
              <a:rPr lang="en-US" sz="2400" dirty="0" smtClean="0"/>
              <a:t>Assistant Lecturer in</a:t>
            </a:r>
            <a:br>
              <a:rPr lang="en-US" sz="2400" dirty="0" smtClean="0"/>
            </a:br>
            <a:r>
              <a:rPr lang="en-US" sz="2400" dirty="0" smtClean="0"/>
              <a:t>  Technical College / Musayyib</a:t>
            </a:r>
            <a:br>
              <a:rPr lang="en-US" sz="2400" dirty="0" smtClean="0"/>
            </a:br>
            <a:r>
              <a:rPr lang="en-US" sz="2400" dirty="0" smtClean="0"/>
              <a:t>2011-2010</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2428868"/>
            <a:ext cx="7143800" cy="523220"/>
          </a:xfrm>
          <a:prstGeom prst="rect">
            <a:avLst/>
          </a:prstGeom>
        </p:spPr>
        <p:txBody>
          <a:bodyPr wrap="square">
            <a:spAutoFit/>
          </a:bodyPr>
          <a:lstStyle/>
          <a:p>
            <a:pPr algn="ctr"/>
            <a:r>
              <a:rPr lang="en-US" sz="2800" dirty="0" smtClean="0">
                <a:solidFill>
                  <a:srgbClr val="FF0000"/>
                </a:solidFill>
                <a:effectLst>
                  <a:outerShdw blurRad="38100" dist="38100" dir="2700000" algn="tl">
                    <a:srgbClr val="000000">
                      <a:alpha val="43137"/>
                    </a:srgbClr>
                  </a:outerShdw>
                </a:effectLst>
                <a:cs typeface="Arial" pitchFamily="34" charset="0"/>
              </a:rPr>
              <a:t>Chip Formation &amp; Chip Breaker</a:t>
            </a:r>
            <a:endParaRPr lang="ar-IQ" sz="2800" dirty="0">
              <a:solidFill>
                <a:srgbClr val="FF0000"/>
              </a:solidFill>
              <a:effectLst>
                <a:outerShdw blurRad="38100" dist="38100" dir="2700000" algn="tl">
                  <a:srgbClr val="000000">
                    <a:alpha val="43137"/>
                  </a:srgbClr>
                </a:outerShdw>
              </a:effectLst>
              <a:cs typeface="Arial" pitchFamily="34"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71604" y="2000240"/>
            <a:ext cx="7358114" cy="2862322"/>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1 - The process (turning ) from operations: -</a:t>
            </a:r>
            <a:r>
              <a:rPr lang="en-US" dirty="0" smtClean="0"/>
              <a:t/>
            </a:r>
            <a:br>
              <a:rPr lang="en-US" dirty="0" smtClean="0"/>
            </a:br>
            <a:r>
              <a:rPr lang="en-US" dirty="0" smtClean="0"/>
              <a:t>A - driver.</a:t>
            </a:r>
            <a:br>
              <a:rPr lang="en-US" dirty="0" smtClean="0"/>
            </a:br>
            <a:r>
              <a:rPr lang="en-US" dirty="0" smtClean="0"/>
              <a:t>B - formation.</a:t>
            </a:r>
            <a:br>
              <a:rPr lang="en-US" dirty="0" smtClean="0"/>
            </a:br>
            <a:r>
              <a:rPr lang="en-US" dirty="0" smtClean="0"/>
              <a:t>2 - after a process (turning ) gets in the product: -</a:t>
            </a:r>
            <a:br>
              <a:rPr lang="en-US" dirty="0" smtClean="0"/>
            </a:br>
            <a:r>
              <a:rPr lang="en-US" dirty="0" smtClean="0"/>
              <a:t>A - decrease in size.</a:t>
            </a:r>
            <a:br>
              <a:rPr lang="en-US" dirty="0" smtClean="0"/>
            </a:br>
            <a:r>
              <a:rPr lang="en-US" dirty="0" smtClean="0"/>
              <a:t>B - Increase the volume.</a:t>
            </a:r>
            <a:br>
              <a:rPr lang="en-US" dirty="0" smtClean="0"/>
            </a:br>
            <a:r>
              <a:rPr lang="en-US" dirty="0" smtClean="0"/>
              <a:t>C - conservative on the size.</a:t>
            </a:r>
            <a:br>
              <a:rPr lang="en-US" dirty="0" smtClean="0"/>
            </a:br>
            <a:r>
              <a:rPr lang="en-US" dirty="0" smtClean="0"/>
              <a:t>3 - the most important side effect of the process (turning ) are: -</a:t>
            </a:r>
            <a:br>
              <a:rPr lang="en-US" dirty="0" smtClean="0"/>
            </a:br>
            <a:r>
              <a:rPr lang="en-US" dirty="0" smtClean="0"/>
              <a:t>A - improve the mechanical properties of busy.</a:t>
            </a:r>
            <a:br>
              <a:rPr lang="en-US" dirty="0" smtClean="0"/>
            </a:br>
            <a:r>
              <a:rPr lang="en-US" dirty="0" smtClean="0"/>
              <a:t>B - Increasing the hardness of the surface is busy.</a:t>
            </a:r>
            <a:endParaRPr lang="ar-IQ" dirty="0"/>
          </a:p>
        </p:txBody>
      </p:sp>
      <p:sp>
        <p:nvSpPr>
          <p:cNvPr id="3" name="مستطيل 2"/>
          <p:cNvSpPr/>
          <p:nvPr/>
        </p:nvSpPr>
        <p:spPr>
          <a:xfrm>
            <a:off x="1785918" y="1000108"/>
            <a:ext cx="1444818" cy="369332"/>
          </a:xfrm>
          <a:prstGeom prst="rect">
            <a:avLst/>
          </a:prstGeom>
        </p:spPr>
        <p:txBody>
          <a:bodyPr wrap="none">
            <a:spAutoFit/>
          </a:bodyPr>
          <a:lstStyle/>
          <a:p>
            <a:r>
              <a:rPr lang="en-US" dirty="0" smtClean="0">
                <a:solidFill>
                  <a:srgbClr val="FF0000"/>
                </a:solidFill>
              </a:rPr>
              <a:t>2- pre-testing</a:t>
            </a:r>
            <a:endParaRPr lang="ar-IQ" dirty="0"/>
          </a:p>
        </p:txBody>
      </p:sp>
      <p:sp>
        <p:nvSpPr>
          <p:cNvPr id="6" name="مستطيل 5"/>
          <p:cNvSpPr/>
          <p:nvPr/>
        </p:nvSpPr>
        <p:spPr>
          <a:xfrm>
            <a:off x="1714480" y="1357298"/>
            <a:ext cx="6500858" cy="738664"/>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Tree>
    <p:extLst>
      <p:ext uri="{BB962C8B-B14F-4D97-AF65-F5344CB8AC3E}">
        <p14:creationId xmlns:p14="http://schemas.microsoft.com/office/powerpoint/2010/main" val="288826997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57290" y="1142984"/>
            <a:ext cx="7215238" cy="1754326"/>
          </a:xfrm>
          <a:prstGeom prst="rect">
            <a:avLst/>
          </a:prstGeom>
        </p:spPr>
        <p:txBody>
          <a:bodyPr wrap="square">
            <a:spAutoFit/>
          </a:bodyPr>
          <a:lstStyle/>
          <a:p>
            <a:pPr algn="l"/>
            <a:r>
              <a:rPr lang="en-US" dirty="0" smtClean="0"/>
              <a:t>Note:</a:t>
            </a:r>
            <a:br>
              <a:rPr lang="en-US" dirty="0" smtClean="0"/>
            </a:br>
            <a:r>
              <a:rPr lang="en-US" dirty="0" smtClean="0"/>
              <a:t>1. Each question three degree.</a:t>
            </a:r>
            <a:br>
              <a:rPr lang="en-US" dirty="0" smtClean="0"/>
            </a:br>
            <a:r>
              <a:rPr lang="en-US" dirty="0" smtClean="0"/>
              <a:t>2. Please check that your answer review page (key answers to the tests) at the end of the module, in case you get the degree thus only 9 more needy to study this unit and go to the next unit of study. In case you have a degree less than 9 will need to study this unit.</a:t>
            </a:r>
            <a:endParaRPr lang="ar-IQ" dirty="0"/>
          </a:p>
        </p:txBody>
      </p:sp>
    </p:spTree>
    <p:extLst>
      <p:ext uri="{BB962C8B-B14F-4D97-AF65-F5344CB8AC3E}">
        <p14:creationId xmlns:p14="http://schemas.microsoft.com/office/powerpoint/2010/main" val="203086505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00364" y="3244334"/>
            <a:ext cx="3286147" cy="369332"/>
          </a:xfrm>
          <a:prstGeom prst="rect">
            <a:avLst/>
          </a:prstGeom>
        </p:spPr>
        <p:txBody>
          <a:bodyPr wrap="square">
            <a:spAutoFit/>
          </a:bodyPr>
          <a:lstStyle/>
          <a:p>
            <a:pPr algn="ctr"/>
            <a:r>
              <a:rPr lang="en-US" b="1" dirty="0" smtClean="0">
                <a:solidFill>
                  <a:srgbClr val="FF0000"/>
                </a:solidFill>
                <a:effectLst>
                  <a:outerShdw blurRad="38100" dist="38100" dir="2700000" algn="tl">
                    <a:srgbClr val="000000">
                      <a:alpha val="43137"/>
                    </a:srgbClr>
                  </a:outerShdw>
                </a:effectLst>
              </a:rPr>
              <a:t>3- </a:t>
            </a:r>
            <a:r>
              <a:rPr lang="en-US" dirty="0" smtClean="0">
                <a:solidFill>
                  <a:srgbClr val="FF0000"/>
                </a:solidFill>
                <a:effectLst>
                  <a:outerShdw blurRad="38100" dist="38100" dir="2700000" algn="tl">
                    <a:srgbClr val="000000">
                      <a:alpha val="43137"/>
                    </a:srgbClr>
                  </a:outerShdw>
                </a:effectLst>
              </a:rPr>
              <a:t>Display module</a:t>
            </a:r>
            <a:endParaRPr lang="ar-IQ"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21710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00166" y="474345"/>
            <a:ext cx="7072362" cy="4154984"/>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Turning Speed and Feed Calculator:-</a:t>
            </a:r>
          </a:p>
          <a:p>
            <a:pPr algn="l"/>
            <a:r>
              <a:rPr lang="en-US" sz="2400" dirty="0" smtClean="0"/>
              <a:t>Determine the spindle speed (RPM) and feed rate (IPM) for a turning operation, as well as the cut time for a given cut length. Turning operations remove material from a rotating work piece by feeding a single-point cutting tool axially, along the side of the work piece. Calculations use the desired cut diameter, cutting speed, and cutting feed, which should be chosen based on the specific cutting conditions, including the work piece material and tool material.</a:t>
            </a:r>
            <a:r>
              <a:rPr lang="en-US" dirty="0" smtClean="0">
                <a:hlinkClick r:id="rId2"/>
              </a:rPr>
              <a:t>.</a:t>
            </a:r>
            <a:endParaRPr lang="en-US" dirty="0"/>
          </a:p>
        </p:txBody>
      </p:sp>
    </p:spTree>
    <p:extLst>
      <p:ext uri="{BB962C8B-B14F-4D97-AF65-F5344CB8AC3E}">
        <p14:creationId xmlns:p14="http://schemas.microsoft.com/office/powerpoint/2010/main" val="296839033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1214422"/>
            <a:ext cx="7929618" cy="1477328"/>
          </a:xfrm>
          <a:prstGeom prst="rect">
            <a:avLst/>
          </a:prstGeom>
        </p:spPr>
        <p:txBody>
          <a:bodyPr wrap="square">
            <a:spAutoFit/>
          </a:bodyPr>
          <a:lstStyle/>
          <a:p>
            <a:pPr algn="l"/>
            <a:r>
              <a:rPr lang="en-US" dirty="0" smtClean="0"/>
              <a:t>In some turning operations, the diameter of the work piece will change so the spindle speed and cutting speed (SFM) must change as well. Typically, values are calculated for a single cut diameter and then either the spindle speed or cutting speed is held constant while the other varies. </a:t>
            </a:r>
            <a:r>
              <a:rPr lang="en-US" dirty="0" smtClean="0">
                <a:hlinkClick r:id="rId2"/>
              </a:rPr>
              <a:t>Learn more about Turning</a:t>
            </a:r>
            <a:endParaRPr lang="ar-IQ" dirty="0"/>
          </a:p>
        </p:txBody>
      </p:sp>
    </p:spTree>
    <p:extLst>
      <p:ext uri="{BB962C8B-B14F-4D97-AF65-F5344CB8AC3E}">
        <p14:creationId xmlns:p14="http://schemas.microsoft.com/office/powerpoint/2010/main" val="160354730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428728" y="928670"/>
          <a:ext cx="7215240" cy="5609388"/>
        </p:xfrm>
        <a:graphic>
          <a:graphicData uri="http://schemas.openxmlformats.org/drawingml/2006/table">
            <a:tbl>
              <a:tblPr/>
              <a:tblGrid>
                <a:gridCol w="1202540"/>
                <a:gridCol w="1202540"/>
                <a:gridCol w="1202540"/>
                <a:gridCol w="1202540"/>
                <a:gridCol w="1202540"/>
                <a:gridCol w="1202540"/>
              </a:tblGrid>
              <a:tr h="357190">
                <a:tc>
                  <a:txBody>
                    <a:bodyPr/>
                    <a:lstStyle/>
                    <a:p>
                      <a:pPr algn="l"/>
                      <a:endParaRPr lang="ar-IQ" sz="2000" dirty="0"/>
                    </a:p>
                  </a:txBody>
                  <a:tcPr marL="71298" marR="71298" marT="35649" marB="35649">
                    <a:lnL>
                      <a:noFill/>
                    </a:lnL>
                    <a:lnR>
                      <a:noFill/>
                    </a:lnR>
                    <a:lnT>
                      <a:noFill/>
                    </a:lnT>
                    <a:lnB>
                      <a:noFill/>
                    </a:lnB>
                  </a:tcPr>
                </a:tc>
                <a:tc>
                  <a:txBody>
                    <a:bodyPr/>
                    <a:lstStyle/>
                    <a:p>
                      <a:pPr algn="l" rtl="1"/>
                      <a:endParaRPr lang="ar-IQ" sz="2000" dirty="0"/>
                    </a:p>
                  </a:txBody>
                  <a:tcPr marL="71298" marR="71298" marT="35649" marB="35649">
                    <a:lnL>
                      <a:noFill/>
                    </a:lnL>
                  </a:tcPr>
                </a:tc>
                <a:tc>
                  <a:txBody>
                    <a:bodyPr/>
                    <a:lstStyle/>
                    <a:p>
                      <a:pPr algn="l" rtl="1"/>
                      <a:endParaRPr lang="ar-IQ" sz="2000" dirty="0"/>
                    </a:p>
                  </a:txBody>
                  <a:tcPr marL="71298" marR="71298" marT="35649" marB="35649"/>
                </a:tc>
                <a:tc>
                  <a:txBody>
                    <a:bodyPr/>
                    <a:lstStyle/>
                    <a:p>
                      <a:pPr algn="l" rtl="1"/>
                      <a:endParaRPr lang="ar-IQ" sz="2000" dirty="0"/>
                    </a:p>
                  </a:txBody>
                  <a:tcPr marL="71298" marR="71298" marT="35649" marB="35649"/>
                </a:tc>
                <a:tc>
                  <a:txBody>
                    <a:bodyPr/>
                    <a:lstStyle/>
                    <a:p>
                      <a:pPr algn="l" rtl="1"/>
                      <a:endParaRPr lang="ar-IQ" sz="2000" dirty="0"/>
                    </a:p>
                  </a:txBody>
                  <a:tcPr marL="71298" marR="71298" marT="35649" marB="35649"/>
                </a:tc>
                <a:tc>
                  <a:txBody>
                    <a:bodyPr/>
                    <a:lstStyle/>
                    <a:p>
                      <a:pPr algn="l" rtl="1"/>
                      <a:endParaRPr lang="ar-IQ" sz="2000"/>
                    </a:p>
                  </a:txBody>
                  <a:tcPr marL="71298" marR="71298" marT="35649" marB="35649"/>
                </a:tc>
              </a:tr>
              <a:tr h="712982">
                <a:tc>
                  <a:txBody>
                    <a:bodyPr/>
                    <a:lstStyle/>
                    <a:p>
                      <a:pPr algn="l" fontAlgn="t"/>
                      <a:r>
                        <a:rPr lang="en-US" sz="2000" dirty="0"/>
                        <a:t>Cut diameter (in):</a:t>
                      </a:r>
                    </a:p>
                  </a:txBody>
                  <a:tcPr marL="71298" marR="71298" marT="35649" marB="35649">
                    <a:lnL>
                      <a:noFill/>
                    </a:lnL>
                    <a:lnR>
                      <a:noFill/>
                    </a:lnR>
                    <a:lnT>
                      <a:noFill/>
                    </a:lnT>
                    <a:lnB>
                      <a:noFill/>
                    </a:lnB>
                  </a:tcPr>
                </a:tc>
                <a:tc>
                  <a:txBody>
                    <a:bodyPr/>
                    <a:lstStyle/>
                    <a:p>
                      <a:pPr algn="l" fontAlgn="t"/>
                      <a:endParaRPr lang="ar-IQ" sz="2000" dirty="0"/>
                    </a:p>
                  </a:txBody>
                  <a:tcPr marL="71298" marR="71298" marT="35649" marB="35649">
                    <a:lnL>
                      <a:noFill/>
                    </a:lnL>
                    <a:lnR>
                      <a:noFill/>
                    </a:lnR>
                    <a:lnB>
                      <a:noFill/>
                    </a:lnB>
                  </a:tcPr>
                </a:tc>
                <a:tc>
                  <a:txBody>
                    <a:bodyPr/>
                    <a:lstStyle/>
                    <a:p>
                      <a:pPr algn="l" rtl="1"/>
                      <a:endParaRPr lang="ar-IQ" sz="2000" dirty="0"/>
                    </a:p>
                  </a:txBody>
                  <a:tcPr marL="71298" marR="71298" marT="35649" marB="35649">
                    <a:lnL>
                      <a:noFill/>
                    </a:lnL>
                  </a:tcPr>
                </a:tc>
                <a:tc>
                  <a:txBody>
                    <a:bodyPr/>
                    <a:lstStyle/>
                    <a:p>
                      <a:pPr algn="l" rtl="1"/>
                      <a:endParaRPr lang="ar-IQ" sz="2000" dirty="0"/>
                    </a:p>
                  </a:txBody>
                  <a:tcPr marL="71298" marR="71298" marT="35649" marB="35649"/>
                </a:tc>
                <a:tc>
                  <a:txBody>
                    <a:bodyPr/>
                    <a:lstStyle/>
                    <a:p>
                      <a:pPr algn="l" rtl="1"/>
                      <a:endParaRPr lang="ar-IQ" sz="2000" dirty="0"/>
                    </a:p>
                  </a:txBody>
                  <a:tcPr marL="71298" marR="71298" marT="35649" marB="35649"/>
                </a:tc>
                <a:tc>
                  <a:txBody>
                    <a:bodyPr/>
                    <a:lstStyle/>
                    <a:p>
                      <a:pPr algn="l" rtl="1"/>
                      <a:endParaRPr lang="ar-IQ" sz="2000" dirty="0"/>
                    </a:p>
                  </a:txBody>
                  <a:tcPr marL="71298" marR="71298" marT="35649" marB="35649"/>
                </a:tc>
              </a:tr>
              <a:tr h="285193">
                <a:tc gridSpan="5">
                  <a:txBody>
                    <a:bodyPr/>
                    <a:lstStyle/>
                    <a:p>
                      <a:pPr algn="l" fontAlgn="t"/>
                      <a:endParaRPr lang="ar-IQ" sz="2000" dirty="0"/>
                    </a:p>
                  </a:txBody>
                  <a:tcPr marL="71298" marR="71298" marT="35649" marB="35649">
                    <a:lnL>
                      <a:noFill/>
                    </a:lnL>
                    <a:lnR>
                      <a:noFill/>
                    </a:lnR>
                    <a:lnT>
                      <a:noFill/>
                    </a:lnT>
                    <a:lnB>
                      <a:noFill/>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l" rtl="1"/>
                      <a:endParaRPr lang="ar-IQ" sz="2000" dirty="0"/>
                    </a:p>
                  </a:txBody>
                  <a:tcPr marL="71298" marR="71298" marT="35649" marB="35649">
                    <a:lnL>
                      <a:noFill/>
                    </a:lnL>
                  </a:tcPr>
                </a:tc>
              </a:tr>
              <a:tr h="926877">
                <a:tc>
                  <a:txBody>
                    <a:bodyPr/>
                    <a:lstStyle/>
                    <a:p>
                      <a:pPr algn="l" fontAlgn="t"/>
                      <a:r>
                        <a:rPr lang="en-US" sz="2000" dirty="0"/>
                        <a:t>Cutting speed (SFM)</a:t>
                      </a:r>
                      <a:br>
                        <a:rPr lang="en-US" sz="2000" dirty="0"/>
                      </a:br>
                      <a:r>
                        <a:rPr lang="en-US" sz="2000" dirty="0"/>
                        <a:t>× 12</a:t>
                      </a:r>
                    </a:p>
                  </a:txBody>
                  <a:tcPr marL="71298" marR="71298" marT="35649" marB="35649">
                    <a:lnL>
                      <a:noFill/>
                    </a:lnL>
                    <a:lnR>
                      <a:noFill/>
                    </a:lnR>
                    <a:lnT>
                      <a:noFill/>
                    </a:lnT>
                    <a:lnB>
                      <a:noFill/>
                    </a:lnB>
                  </a:tcPr>
                </a:tc>
                <a:tc>
                  <a:txBody>
                    <a:bodyPr/>
                    <a:lstStyle/>
                    <a:p>
                      <a:pPr algn="l" fontAlgn="t"/>
                      <a:r>
                        <a:rPr lang="ar-IQ" sz="2000" dirty="0"/>
                        <a:t>÷</a:t>
                      </a:r>
                    </a:p>
                  </a:txBody>
                  <a:tcPr marL="71298" marR="71298" marT="35649" marB="35649">
                    <a:lnL>
                      <a:noFill/>
                    </a:lnL>
                    <a:lnR>
                      <a:noFill/>
                    </a:lnR>
                    <a:lnT>
                      <a:noFill/>
                    </a:lnT>
                    <a:lnB>
                      <a:noFill/>
                    </a:lnB>
                  </a:tcPr>
                </a:tc>
                <a:tc>
                  <a:txBody>
                    <a:bodyPr/>
                    <a:lstStyle/>
                    <a:p>
                      <a:pPr algn="l" fontAlgn="t"/>
                      <a:r>
                        <a:rPr lang="en-US" sz="2000"/>
                        <a:t>Cut diameter (in)</a:t>
                      </a:r>
                      <a:br>
                        <a:rPr lang="en-US" sz="2000"/>
                      </a:br>
                      <a:r>
                        <a:rPr lang="en-US" sz="2000"/>
                        <a:t>× </a:t>
                      </a:r>
                      <a:r>
                        <a:rPr lang="el-GR" sz="2000"/>
                        <a:t>π</a:t>
                      </a:r>
                    </a:p>
                  </a:txBody>
                  <a:tcPr marL="71298" marR="71298" marT="35649" marB="35649">
                    <a:lnL>
                      <a:noFill/>
                    </a:lnL>
                    <a:lnR>
                      <a:noFill/>
                    </a:lnR>
                    <a:lnT>
                      <a:noFill/>
                    </a:lnT>
                    <a:lnB>
                      <a:noFill/>
                    </a:lnB>
                  </a:tcPr>
                </a:tc>
                <a:tc>
                  <a:txBody>
                    <a:bodyPr/>
                    <a:lstStyle/>
                    <a:p>
                      <a:pPr algn="l" fontAlgn="t"/>
                      <a:r>
                        <a:rPr lang="ar-IQ" sz="2000"/>
                        <a:t>=</a:t>
                      </a:r>
                    </a:p>
                  </a:txBody>
                  <a:tcPr marL="71298" marR="71298" marT="35649" marB="35649">
                    <a:lnL>
                      <a:noFill/>
                    </a:lnL>
                    <a:lnR>
                      <a:noFill/>
                    </a:lnR>
                    <a:lnT>
                      <a:noFill/>
                    </a:lnT>
                    <a:lnB>
                      <a:noFill/>
                    </a:lnB>
                  </a:tcPr>
                </a:tc>
                <a:tc>
                  <a:txBody>
                    <a:bodyPr/>
                    <a:lstStyle/>
                    <a:p>
                      <a:pPr algn="l" fontAlgn="t"/>
                      <a:r>
                        <a:rPr lang="en-US" sz="2000" dirty="0"/>
                        <a:t>Spindle speed (RPM)</a:t>
                      </a:r>
                      <a:br>
                        <a:rPr lang="en-US" sz="2000" dirty="0"/>
                      </a:br>
                      <a:endParaRPr lang="en-US" sz="2000" dirty="0"/>
                    </a:p>
                  </a:txBody>
                  <a:tcPr marL="71298" marR="71298" marT="35649" marB="35649">
                    <a:lnL>
                      <a:noFill/>
                    </a:lnL>
                    <a:lnR>
                      <a:noFill/>
                    </a:lnR>
                    <a:lnT>
                      <a:noFill/>
                    </a:lnT>
                    <a:lnB>
                      <a:noFill/>
                    </a:lnB>
                  </a:tcPr>
                </a:tc>
                <a:tc>
                  <a:txBody>
                    <a:bodyPr/>
                    <a:lstStyle/>
                    <a:p>
                      <a:pPr algn="l" rtl="1"/>
                      <a:endParaRPr lang="ar-IQ" sz="2000" dirty="0"/>
                    </a:p>
                  </a:txBody>
                  <a:tcPr marL="71298" marR="71298" marT="35649" marB="35649">
                    <a:lnL>
                      <a:noFill/>
                    </a:lnL>
                  </a:tcPr>
                </a:tc>
              </a:tr>
              <a:tr h="926877">
                <a:tc>
                  <a:txBody>
                    <a:bodyPr/>
                    <a:lstStyle/>
                    <a:p>
                      <a:pPr algn="l" fontAlgn="t"/>
                      <a:r>
                        <a:rPr lang="en-US" sz="2000"/>
                        <a:t>Cutting feed (IPR)</a:t>
                      </a:r>
                      <a:br>
                        <a:rPr lang="en-US" sz="2000"/>
                      </a:br>
                      <a:endParaRPr lang="en-US" sz="2000"/>
                    </a:p>
                  </a:txBody>
                  <a:tcPr marL="71298" marR="71298" marT="35649" marB="35649">
                    <a:lnL>
                      <a:noFill/>
                    </a:lnL>
                    <a:lnR>
                      <a:noFill/>
                    </a:lnR>
                    <a:lnT>
                      <a:noFill/>
                    </a:lnT>
                    <a:lnB>
                      <a:noFill/>
                    </a:lnB>
                  </a:tcPr>
                </a:tc>
                <a:tc>
                  <a:txBody>
                    <a:bodyPr/>
                    <a:lstStyle/>
                    <a:p>
                      <a:pPr algn="l" fontAlgn="t"/>
                      <a:r>
                        <a:rPr lang="ar-IQ" sz="2000" dirty="0"/>
                        <a:t>×</a:t>
                      </a:r>
                    </a:p>
                  </a:txBody>
                  <a:tcPr marL="71298" marR="71298" marT="35649" marB="35649">
                    <a:lnL>
                      <a:noFill/>
                    </a:lnL>
                    <a:lnR>
                      <a:noFill/>
                    </a:lnR>
                    <a:lnT>
                      <a:noFill/>
                    </a:lnT>
                    <a:lnB>
                      <a:noFill/>
                    </a:lnB>
                  </a:tcPr>
                </a:tc>
                <a:tc>
                  <a:txBody>
                    <a:bodyPr/>
                    <a:lstStyle/>
                    <a:p>
                      <a:pPr algn="l" fontAlgn="t"/>
                      <a:r>
                        <a:rPr lang="en-US" sz="2000" dirty="0"/>
                        <a:t>Spindle speed (RPM)</a:t>
                      </a:r>
                      <a:br>
                        <a:rPr lang="en-US" sz="2000" dirty="0"/>
                      </a:br>
                      <a:endParaRPr lang="en-US" sz="2000" dirty="0"/>
                    </a:p>
                  </a:txBody>
                  <a:tcPr marL="71298" marR="71298" marT="35649" marB="35649">
                    <a:lnL>
                      <a:noFill/>
                    </a:lnL>
                    <a:lnR>
                      <a:noFill/>
                    </a:lnR>
                    <a:lnT>
                      <a:noFill/>
                    </a:lnT>
                    <a:lnB>
                      <a:noFill/>
                    </a:lnB>
                  </a:tcPr>
                </a:tc>
                <a:tc>
                  <a:txBody>
                    <a:bodyPr/>
                    <a:lstStyle/>
                    <a:p>
                      <a:pPr algn="l" fontAlgn="t"/>
                      <a:r>
                        <a:rPr lang="ar-IQ" sz="2000" dirty="0"/>
                        <a:t>=</a:t>
                      </a:r>
                    </a:p>
                  </a:txBody>
                  <a:tcPr marL="71298" marR="71298" marT="35649" marB="35649">
                    <a:lnL>
                      <a:noFill/>
                    </a:lnL>
                    <a:lnR>
                      <a:noFill/>
                    </a:lnR>
                    <a:lnT>
                      <a:noFill/>
                    </a:lnT>
                    <a:lnB>
                      <a:noFill/>
                    </a:lnB>
                  </a:tcPr>
                </a:tc>
                <a:tc>
                  <a:txBody>
                    <a:bodyPr/>
                    <a:lstStyle/>
                    <a:p>
                      <a:pPr algn="l" fontAlgn="t"/>
                      <a:r>
                        <a:rPr lang="en-US" sz="2000" dirty="0"/>
                        <a:t>Feed rate (IPM)</a:t>
                      </a:r>
                      <a:br>
                        <a:rPr lang="en-US" sz="2000" dirty="0"/>
                      </a:br>
                      <a:endParaRPr lang="en-US" sz="2000" dirty="0"/>
                    </a:p>
                  </a:txBody>
                  <a:tcPr marL="71298" marR="71298" marT="35649" marB="35649">
                    <a:lnL>
                      <a:noFill/>
                    </a:lnL>
                    <a:lnR>
                      <a:noFill/>
                    </a:lnR>
                    <a:lnT>
                      <a:noFill/>
                    </a:lnT>
                    <a:lnB>
                      <a:noFill/>
                    </a:lnB>
                  </a:tcPr>
                </a:tc>
                <a:tc>
                  <a:txBody>
                    <a:bodyPr/>
                    <a:lstStyle/>
                    <a:p>
                      <a:pPr algn="l" rtl="1"/>
                      <a:endParaRPr lang="ar-IQ" sz="2000" dirty="0"/>
                    </a:p>
                  </a:txBody>
                  <a:tcPr marL="71298" marR="71298" marT="35649" marB="35649">
                    <a:lnL>
                      <a:noFill/>
                    </a:lnL>
                  </a:tcPr>
                </a:tc>
              </a:tr>
              <a:tr h="926877">
                <a:tc>
                  <a:txBody>
                    <a:bodyPr/>
                    <a:lstStyle/>
                    <a:p>
                      <a:pPr algn="l" fontAlgn="t"/>
                      <a:r>
                        <a:rPr lang="en-US" sz="2000"/>
                        <a:t>Cut length (in)</a:t>
                      </a:r>
                      <a:br>
                        <a:rPr lang="en-US" sz="2000"/>
                      </a:br>
                      <a:endParaRPr lang="en-US" sz="2000"/>
                    </a:p>
                  </a:txBody>
                  <a:tcPr marL="71298" marR="71298" marT="35649" marB="35649">
                    <a:lnL>
                      <a:noFill/>
                    </a:lnL>
                    <a:lnR>
                      <a:noFill/>
                    </a:lnR>
                    <a:lnT>
                      <a:noFill/>
                    </a:lnT>
                    <a:lnB>
                      <a:noFill/>
                    </a:lnB>
                  </a:tcPr>
                </a:tc>
                <a:tc>
                  <a:txBody>
                    <a:bodyPr/>
                    <a:lstStyle/>
                    <a:p>
                      <a:pPr algn="l" fontAlgn="t"/>
                      <a:r>
                        <a:rPr lang="ar-IQ" sz="2000"/>
                        <a:t>÷</a:t>
                      </a:r>
                    </a:p>
                  </a:txBody>
                  <a:tcPr marL="71298" marR="71298" marT="35649" marB="35649">
                    <a:lnL>
                      <a:noFill/>
                    </a:lnL>
                    <a:lnR>
                      <a:noFill/>
                    </a:lnR>
                    <a:lnT>
                      <a:noFill/>
                    </a:lnT>
                    <a:lnB>
                      <a:noFill/>
                    </a:lnB>
                  </a:tcPr>
                </a:tc>
                <a:tc>
                  <a:txBody>
                    <a:bodyPr/>
                    <a:lstStyle/>
                    <a:p>
                      <a:pPr algn="l" fontAlgn="t"/>
                      <a:r>
                        <a:rPr lang="en-US" sz="2000"/>
                        <a:t>Feed rate (IPM)</a:t>
                      </a:r>
                      <a:br>
                        <a:rPr lang="en-US" sz="2000"/>
                      </a:br>
                      <a:endParaRPr lang="en-US" sz="2000"/>
                    </a:p>
                  </a:txBody>
                  <a:tcPr marL="71298" marR="71298" marT="35649" marB="35649">
                    <a:lnL>
                      <a:noFill/>
                    </a:lnL>
                    <a:lnR>
                      <a:noFill/>
                    </a:lnR>
                    <a:lnT>
                      <a:noFill/>
                    </a:lnT>
                    <a:lnB>
                      <a:noFill/>
                    </a:lnB>
                  </a:tcPr>
                </a:tc>
                <a:tc>
                  <a:txBody>
                    <a:bodyPr/>
                    <a:lstStyle/>
                    <a:p>
                      <a:pPr algn="l" fontAlgn="t"/>
                      <a:r>
                        <a:rPr lang="ar-IQ" sz="2000" dirty="0"/>
                        <a:t>=</a:t>
                      </a:r>
                    </a:p>
                  </a:txBody>
                  <a:tcPr marL="71298" marR="71298" marT="35649" marB="35649">
                    <a:lnL>
                      <a:noFill/>
                    </a:lnL>
                    <a:lnR>
                      <a:noFill/>
                    </a:lnR>
                    <a:lnT>
                      <a:noFill/>
                    </a:lnT>
                    <a:lnB>
                      <a:noFill/>
                    </a:lnB>
                  </a:tcPr>
                </a:tc>
                <a:tc>
                  <a:txBody>
                    <a:bodyPr/>
                    <a:lstStyle/>
                    <a:p>
                      <a:pPr algn="l" fontAlgn="t"/>
                      <a:r>
                        <a:rPr lang="en-US" sz="2000" dirty="0"/>
                        <a:t>Cut time (min)</a:t>
                      </a:r>
                      <a:br>
                        <a:rPr lang="en-US" sz="2000" dirty="0"/>
                      </a:br>
                      <a:endParaRPr lang="en-US" sz="2000" dirty="0"/>
                    </a:p>
                  </a:txBody>
                  <a:tcPr marL="71298" marR="71298" marT="35649" marB="35649">
                    <a:lnL>
                      <a:noFill/>
                    </a:lnL>
                    <a:lnR>
                      <a:noFill/>
                    </a:lnR>
                    <a:lnT>
                      <a:noFill/>
                    </a:lnT>
                    <a:lnB>
                      <a:noFill/>
                    </a:lnB>
                  </a:tcPr>
                </a:tc>
                <a:tc>
                  <a:txBody>
                    <a:bodyPr/>
                    <a:lstStyle/>
                    <a:p>
                      <a:pPr algn="l"/>
                      <a:endParaRPr lang="ar-IQ" sz="2000" dirty="0"/>
                    </a:p>
                  </a:txBody>
                  <a:tcPr marL="71298" marR="71298" marT="35649" marB="35649" anchor="ctr">
                    <a:lnL>
                      <a:noFill/>
                    </a:lnL>
                    <a:lnR>
                      <a:noFill/>
                    </a:lnR>
                    <a:lnB>
                      <a:noFill/>
                    </a:lnB>
                  </a:tcPr>
                </a:tc>
              </a:tr>
            </a:tbl>
          </a:graphicData>
        </a:graphic>
      </p:graphicFrame>
      <p:sp>
        <p:nvSpPr>
          <p:cNvPr id="5" name="مستطيل 4"/>
          <p:cNvSpPr/>
          <p:nvPr/>
        </p:nvSpPr>
        <p:spPr>
          <a:xfrm>
            <a:off x="1071538" y="214290"/>
            <a:ext cx="5337936" cy="461665"/>
          </a:xfrm>
          <a:prstGeom prst="rect">
            <a:avLst/>
          </a:prstGeom>
        </p:spPr>
        <p:txBody>
          <a:bodyPr wrap="none">
            <a:spAutoFit/>
          </a:bodyPr>
          <a:lstStyle/>
          <a:p>
            <a:pPr lvl="0" algn="l" fontAlgn="base">
              <a:spcBef>
                <a:spcPct val="0"/>
              </a:spcBef>
              <a:spcAft>
                <a:spcPct val="0"/>
              </a:spcAft>
            </a:pPr>
            <a:r>
              <a:rPr lang="ar-IQ" sz="2400" b="1" dirty="0" smtClean="0">
                <a:cs typeface="Arial" pitchFamily="34" charset="0"/>
              </a:rPr>
              <a:t>Turning Speed and Feed Calculator</a:t>
            </a:r>
          </a:p>
        </p:txBody>
      </p:sp>
    </p:spTree>
    <p:controls>
      <mc:AlternateContent xmlns:mc="http://schemas.openxmlformats.org/markup-compatibility/2006">
        <mc:Choice xmlns:v="urn:schemas-microsoft-com:vml" Requires="v">
          <p:control spid="2050"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1" name="HTMLHidden1" r:id="rId3" imgW="914400" imgH="228600"/>
        </mc:Choice>
        <mc:Fallback>
          <p:control name="HTMLHidden1" r:id="rId3" imgW="914400" imgH="228600">
            <p:pic>
              <p:nvPicPr>
                <p:cNvPr id="0" name="HTML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2" name="HTMLText1" r:id="rId4" imgW="914400" imgH="228600"/>
        </mc:Choice>
        <mc:Fallback>
          <p:control name="HTMLText1" r:id="rId4" imgW="914400" imgH="228600">
            <p:pic>
              <p:nvPicPr>
                <p:cNvPr id="0" name="HTMLText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3" name="HTMLHidden2" r:id="rId5" imgW="914400" imgH="228600"/>
        </mc:Choice>
        <mc:Fallback>
          <p:control name="HTMLHidden2" r:id="rId5" imgW="914400" imgH="228600">
            <p:pic>
              <p:nvPicPr>
                <p:cNvPr id="0" name="HTMLHidden2"/>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4" name="HTMLText2" r:id="rId6" imgW="914400" imgH="228600"/>
        </mc:Choice>
        <mc:Fallback>
          <p:control name="HTMLText2" r:id="rId6" imgW="914400" imgH="228600">
            <p:pic>
              <p:nvPicPr>
                <p:cNvPr id="0" name="HTMLText2"/>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5" name="HTMLHidden3" r:id="rId7" imgW="914400" imgH="228600"/>
        </mc:Choice>
        <mc:Fallback>
          <p:control name="HTMLHidden3" r:id="rId7" imgW="914400" imgH="228600">
            <p:pic>
              <p:nvPicPr>
                <p:cNvPr id="0" name="HTMLHidden3"/>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6" name="HTMLText3" r:id="rId8" imgW="914400" imgH="228600"/>
        </mc:Choice>
        <mc:Fallback>
          <p:control name="HTMLText3" r:id="rId8" imgW="914400" imgH="228600">
            <p:pic>
              <p:nvPicPr>
                <p:cNvPr id="0" name="HTMLText3"/>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7" name="HTMLHidden4" r:id="rId9" imgW="914400" imgH="228600"/>
        </mc:Choice>
        <mc:Fallback>
          <p:control name="HTMLHidden4" r:id="rId9" imgW="914400" imgH="228600">
            <p:pic>
              <p:nvPicPr>
                <p:cNvPr id="0" name="HTMLHidden4"/>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1127805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http://www.custompartnet.com/images/calculator/speed-feed-turning-small.png"/>
          <p:cNvPicPr>
            <a:picLocks noChangeAspect="1" noChangeArrowheads="1"/>
          </p:cNvPicPr>
          <p:nvPr/>
        </p:nvPicPr>
        <p:blipFill>
          <a:blip r:embed="rId2"/>
          <a:srcRect/>
          <a:stretch>
            <a:fillRect/>
          </a:stretch>
        </p:blipFill>
        <p:spPr bwMode="auto">
          <a:xfrm>
            <a:off x="2071670" y="1357298"/>
            <a:ext cx="5143536" cy="4453713"/>
          </a:xfrm>
          <a:prstGeom prst="rect">
            <a:avLst/>
          </a:prstGeom>
          <a:noFill/>
        </p:spPr>
      </p:pic>
    </p:spTree>
    <p:extLst>
      <p:ext uri="{BB962C8B-B14F-4D97-AF65-F5344CB8AC3E}">
        <p14:creationId xmlns:p14="http://schemas.microsoft.com/office/powerpoint/2010/main" val="9542264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1285860"/>
            <a:ext cx="7858180" cy="3785652"/>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Turning Surface Roughness Calculator</a:t>
            </a:r>
          </a:p>
          <a:p>
            <a:pPr algn="l"/>
            <a:r>
              <a:rPr lang="en-US" sz="2400" dirty="0" smtClean="0"/>
              <a:t>Calculate the surface roughness for a turning operation based on the tool nose radius and the cutting feed (IPR). Single-point cutting tools used for finishing operations have a rounded front corner, or "nose", which forms small peaks and valleys in the material as the tool feeds along the rotating work piece. The height of these surface variations define the surface roughness, which can be measured as an arithmetic average (Ra) or an RMS value. </a:t>
            </a:r>
            <a:r>
              <a:rPr lang="en-US" sz="2400" dirty="0" smtClean="0">
                <a:hlinkClick r:id="rId2"/>
              </a:rPr>
              <a:t>Learn more about Turning.</a:t>
            </a:r>
            <a:endParaRPr lang="en-US" sz="2400" dirty="0"/>
          </a:p>
        </p:txBody>
      </p:sp>
    </p:spTree>
    <p:extLst>
      <p:ext uri="{BB962C8B-B14F-4D97-AF65-F5344CB8AC3E}">
        <p14:creationId xmlns:p14="http://schemas.microsoft.com/office/powerpoint/2010/main" val="231050894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500034" y="1500174"/>
          <a:ext cx="8215370" cy="4857783"/>
        </p:xfrm>
        <a:graphic>
          <a:graphicData uri="http://schemas.openxmlformats.org/drawingml/2006/table">
            <a:tbl>
              <a:tblPr/>
              <a:tblGrid>
                <a:gridCol w="2286016"/>
                <a:gridCol w="452440"/>
                <a:gridCol w="1369228"/>
                <a:gridCol w="892976"/>
                <a:gridCol w="2979985"/>
                <a:gridCol w="234725"/>
              </a:tblGrid>
              <a:tr h="459789">
                <a:tc>
                  <a:txBody>
                    <a:bodyPr/>
                    <a:lstStyle/>
                    <a:p>
                      <a:endParaRPr lang="ar-IQ" sz="2000" dirty="0"/>
                    </a:p>
                  </a:txBody>
                  <a:tcPr marL="84667" marR="84667" marT="42333" marB="42333">
                    <a:lnL>
                      <a:noFill/>
                    </a:lnL>
                    <a:lnR>
                      <a:noFill/>
                    </a:lnR>
                    <a:lnT>
                      <a:noFill/>
                    </a:lnT>
                    <a:lnB>
                      <a:noFill/>
                    </a:lnB>
                  </a:tcPr>
                </a:tc>
                <a:tc>
                  <a:txBody>
                    <a:bodyPr/>
                    <a:lstStyle/>
                    <a:p>
                      <a:pPr rtl="1"/>
                      <a:endParaRPr lang="ar-IQ" sz="2000"/>
                    </a:p>
                  </a:txBody>
                  <a:tcPr marL="84667" marR="84667" marT="42333" marB="42333">
                    <a:lnL>
                      <a:noFill/>
                    </a:lnL>
                  </a:tcPr>
                </a:tc>
                <a:tc>
                  <a:txBody>
                    <a:bodyPr/>
                    <a:lstStyle/>
                    <a:p>
                      <a:pPr rtl="1"/>
                      <a:endParaRPr lang="ar-IQ" sz="2000"/>
                    </a:p>
                  </a:txBody>
                  <a:tcPr marL="84667" marR="84667" marT="42333" marB="42333"/>
                </a:tc>
                <a:tc>
                  <a:txBody>
                    <a:bodyPr/>
                    <a:lstStyle/>
                    <a:p>
                      <a:pPr rtl="1"/>
                      <a:endParaRPr lang="ar-IQ" sz="2000"/>
                    </a:p>
                  </a:txBody>
                  <a:tcPr marL="84667" marR="84667" marT="42333" marB="42333"/>
                </a:tc>
                <a:tc>
                  <a:txBody>
                    <a:bodyPr/>
                    <a:lstStyle/>
                    <a:p>
                      <a:pPr rtl="1"/>
                      <a:endParaRPr lang="ar-IQ" sz="2000"/>
                    </a:p>
                  </a:txBody>
                  <a:tcPr marL="84667" marR="84667" marT="42333" marB="42333"/>
                </a:tc>
                <a:tc>
                  <a:txBody>
                    <a:bodyPr/>
                    <a:lstStyle/>
                    <a:p>
                      <a:pPr rtl="1"/>
                      <a:endParaRPr lang="ar-IQ" sz="2000"/>
                    </a:p>
                  </a:txBody>
                  <a:tcPr marL="84667" marR="84667" marT="42333" marB="42333"/>
                </a:tc>
              </a:tr>
              <a:tr h="2498860">
                <a:tc>
                  <a:txBody>
                    <a:bodyPr/>
                    <a:lstStyle/>
                    <a:p>
                      <a:pPr algn="l" fontAlgn="t"/>
                      <a:r>
                        <a:rPr lang="en-US" sz="2000" dirty="0">
                          <a:latin typeface="+mn-lt"/>
                        </a:rPr>
                        <a:t>Cutting feed (IPR)</a:t>
                      </a:r>
                      <a:br>
                        <a:rPr lang="en-US" sz="2000" dirty="0">
                          <a:latin typeface="+mn-lt"/>
                        </a:rPr>
                      </a:br>
                      <a:r>
                        <a:rPr lang="en-US" sz="2000" dirty="0">
                          <a:latin typeface="+mn-lt"/>
                        </a:rPr>
                        <a:t>²</a:t>
                      </a:r>
                    </a:p>
                  </a:txBody>
                  <a:tcPr marL="84667" marR="84667" marT="42333" marB="42333">
                    <a:lnL>
                      <a:noFill/>
                    </a:lnL>
                    <a:lnR>
                      <a:noFill/>
                    </a:lnR>
                    <a:lnT>
                      <a:noFill/>
                    </a:lnT>
                    <a:lnB>
                      <a:noFill/>
                    </a:lnB>
                  </a:tcPr>
                </a:tc>
                <a:tc>
                  <a:txBody>
                    <a:bodyPr/>
                    <a:lstStyle/>
                    <a:p>
                      <a:pPr algn="l" fontAlgn="t"/>
                      <a:r>
                        <a:rPr lang="ar-IQ" sz="2000" dirty="0">
                          <a:latin typeface="+mn-lt"/>
                        </a:rPr>
                        <a:t>÷</a:t>
                      </a:r>
                    </a:p>
                  </a:txBody>
                  <a:tcPr marL="84667" marR="84667" marT="42333" marB="42333">
                    <a:lnL>
                      <a:noFill/>
                    </a:lnL>
                    <a:lnR>
                      <a:noFill/>
                    </a:lnR>
                    <a:lnB>
                      <a:noFill/>
                    </a:lnB>
                  </a:tcPr>
                </a:tc>
                <a:tc>
                  <a:txBody>
                    <a:bodyPr/>
                    <a:lstStyle/>
                    <a:p>
                      <a:pPr algn="l" fontAlgn="t"/>
                      <a:r>
                        <a:rPr lang="en-US" sz="2000" dirty="0">
                          <a:latin typeface="+mn-lt"/>
                        </a:rPr>
                        <a:t>Tool nose radius (in)</a:t>
                      </a:r>
                      <a:br>
                        <a:rPr lang="en-US" sz="2000" dirty="0">
                          <a:latin typeface="+mn-lt"/>
                        </a:rPr>
                      </a:br>
                      <a:r>
                        <a:rPr lang="en-US" sz="2000" dirty="0">
                          <a:latin typeface="+mn-lt"/>
                        </a:rPr>
                        <a:t>× 24</a:t>
                      </a:r>
                    </a:p>
                  </a:txBody>
                  <a:tcPr marL="84667" marR="84667" marT="42333" marB="42333">
                    <a:lnL>
                      <a:noFill/>
                    </a:lnL>
                    <a:lnR>
                      <a:noFill/>
                    </a:lnR>
                    <a:lnB>
                      <a:noFill/>
                    </a:lnB>
                  </a:tcPr>
                </a:tc>
                <a:tc>
                  <a:txBody>
                    <a:bodyPr/>
                    <a:lstStyle/>
                    <a:p>
                      <a:pPr algn="l" fontAlgn="t"/>
                      <a:r>
                        <a:rPr lang="ar-IQ" sz="2000" dirty="0">
                          <a:latin typeface="+mn-lt"/>
                        </a:rPr>
                        <a:t>=</a:t>
                      </a:r>
                    </a:p>
                  </a:txBody>
                  <a:tcPr marL="84667" marR="84667" marT="42333" marB="42333">
                    <a:lnL>
                      <a:noFill/>
                    </a:lnL>
                    <a:lnR>
                      <a:noFill/>
                    </a:lnR>
                    <a:lnB>
                      <a:noFill/>
                    </a:lnB>
                  </a:tcPr>
                </a:tc>
                <a:tc>
                  <a:txBody>
                    <a:bodyPr/>
                    <a:lstStyle/>
                    <a:p>
                      <a:pPr algn="l" fontAlgn="t"/>
                      <a:r>
                        <a:rPr lang="en-US" sz="2000" dirty="0">
                          <a:latin typeface="+mn-lt"/>
                        </a:rPr>
                        <a:t>Ra surface roughness (</a:t>
                      </a:r>
                      <a:r>
                        <a:rPr lang="en-US" sz="2000" dirty="0" err="1">
                          <a:latin typeface="+mn-lt"/>
                        </a:rPr>
                        <a:t>μin</a:t>
                      </a:r>
                      <a:r>
                        <a:rPr lang="en-US" sz="2000" dirty="0">
                          <a:latin typeface="+mn-lt"/>
                        </a:rPr>
                        <a:t>)</a:t>
                      </a:r>
                      <a:br>
                        <a:rPr lang="en-US" sz="2000" dirty="0">
                          <a:latin typeface="+mn-lt"/>
                        </a:rPr>
                      </a:br>
                      <a:r>
                        <a:rPr lang="en-US" sz="2000" dirty="0">
                          <a:latin typeface="+mn-lt"/>
                        </a:rPr>
                        <a:t>÷ 1000000</a:t>
                      </a:r>
                    </a:p>
                  </a:txBody>
                  <a:tcPr marL="84667" marR="84667" marT="42333" marB="42333">
                    <a:lnL>
                      <a:noFill/>
                    </a:lnL>
                    <a:lnR>
                      <a:noFill/>
                    </a:lnR>
                    <a:lnB>
                      <a:noFill/>
                    </a:lnB>
                  </a:tcPr>
                </a:tc>
                <a:tc>
                  <a:txBody>
                    <a:bodyPr/>
                    <a:lstStyle/>
                    <a:p>
                      <a:pPr algn="l" rtl="1"/>
                      <a:endParaRPr lang="ar-IQ" sz="2000" dirty="0">
                        <a:latin typeface="+mn-lt"/>
                      </a:endParaRPr>
                    </a:p>
                  </a:txBody>
                  <a:tcPr marL="84667" marR="84667" marT="42333" marB="42333">
                    <a:lnL>
                      <a:noFill/>
                    </a:lnL>
                  </a:tcPr>
                </a:tc>
              </a:tr>
              <a:tr h="1899134">
                <a:tc>
                  <a:txBody>
                    <a:bodyPr/>
                    <a:lstStyle/>
                    <a:p>
                      <a:pPr algn="l" fontAlgn="t"/>
                      <a:r>
                        <a:rPr lang="en-US" sz="2000">
                          <a:latin typeface="+mn-lt"/>
                        </a:rPr>
                        <a:t>Ra surface roughness (</a:t>
                      </a:r>
                      <a:r>
                        <a:rPr lang="el-GR" sz="2000">
                          <a:latin typeface="+mn-lt"/>
                        </a:rPr>
                        <a:t>μ</a:t>
                      </a:r>
                      <a:r>
                        <a:rPr lang="en-US" sz="2000">
                          <a:latin typeface="+mn-lt"/>
                        </a:rPr>
                        <a:t>in)</a:t>
                      </a:r>
                      <a:br>
                        <a:rPr lang="en-US" sz="2000">
                          <a:latin typeface="+mn-lt"/>
                        </a:rPr>
                      </a:br>
                      <a:endParaRPr lang="en-US" sz="2000">
                        <a:latin typeface="+mn-lt"/>
                      </a:endParaRPr>
                    </a:p>
                  </a:txBody>
                  <a:tcPr marL="84667" marR="84667" marT="42333" marB="42333">
                    <a:lnL>
                      <a:noFill/>
                    </a:lnL>
                    <a:lnR>
                      <a:noFill/>
                    </a:lnR>
                    <a:lnT>
                      <a:noFill/>
                    </a:lnT>
                    <a:lnB>
                      <a:noFill/>
                    </a:lnB>
                  </a:tcPr>
                </a:tc>
                <a:tc>
                  <a:txBody>
                    <a:bodyPr/>
                    <a:lstStyle/>
                    <a:p>
                      <a:pPr algn="l" fontAlgn="t"/>
                      <a:r>
                        <a:rPr lang="ar-IQ" sz="2000" dirty="0">
                          <a:latin typeface="+mn-lt"/>
                        </a:rPr>
                        <a:t>×</a:t>
                      </a:r>
                    </a:p>
                  </a:txBody>
                  <a:tcPr marL="84667" marR="84667" marT="42333" marB="42333">
                    <a:lnL>
                      <a:noFill/>
                    </a:lnL>
                    <a:lnR>
                      <a:noFill/>
                    </a:lnR>
                    <a:lnT>
                      <a:noFill/>
                    </a:lnT>
                    <a:lnB>
                      <a:noFill/>
                    </a:lnB>
                  </a:tcPr>
                </a:tc>
                <a:tc>
                  <a:txBody>
                    <a:bodyPr/>
                    <a:lstStyle/>
                    <a:p>
                      <a:pPr algn="l" fontAlgn="t"/>
                      <a:r>
                        <a:rPr lang="ar-IQ" sz="2000" dirty="0">
                          <a:latin typeface="+mn-lt"/>
                        </a:rPr>
                        <a:t>1.11</a:t>
                      </a:r>
                    </a:p>
                  </a:txBody>
                  <a:tcPr marL="84667" marR="84667" marT="42333" marB="42333">
                    <a:lnL>
                      <a:noFill/>
                    </a:lnL>
                    <a:lnR>
                      <a:noFill/>
                    </a:lnR>
                    <a:lnT>
                      <a:noFill/>
                    </a:lnT>
                    <a:lnB>
                      <a:noFill/>
                    </a:lnB>
                  </a:tcPr>
                </a:tc>
                <a:tc>
                  <a:txBody>
                    <a:bodyPr/>
                    <a:lstStyle/>
                    <a:p>
                      <a:pPr algn="l" fontAlgn="t"/>
                      <a:r>
                        <a:rPr lang="ar-IQ" sz="2000" dirty="0">
                          <a:latin typeface="+mn-lt"/>
                        </a:rPr>
                        <a:t>=</a:t>
                      </a:r>
                    </a:p>
                  </a:txBody>
                  <a:tcPr marL="84667" marR="84667" marT="42333" marB="42333">
                    <a:lnL>
                      <a:noFill/>
                    </a:lnL>
                    <a:lnR>
                      <a:noFill/>
                    </a:lnR>
                    <a:lnT>
                      <a:noFill/>
                    </a:lnT>
                    <a:lnB>
                      <a:noFill/>
                    </a:lnB>
                  </a:tcPr>
                </a:tc>
                <a:tc>
                  <a:txBody>
                    <a:bodyPr/>
                    <a:lstStyle/>
                    <a:p>
                      <a:pPr algn="l" fontAlgn="t"/>
                      <a:r>
                        <a:rPr lang="en-US" sz="2000" dirty="0">
                          <a:latin typeface="+mn-lt"/>
                        </a:rPr>
                        <a:t>RMS surface roughness (</a:t>
                      </a:r>
                      <a:r>
                        <a:rPr lang="el-GR" sz="2000" dirty="0">
                          <a:latin typeface="+mn-lt"/>
                        </a:rPr>
                        <a:t>μ</a:t>
                      </a:r>
                      <a:r>
                        <a:rPr lang="en-US" sz="2000" dirty="0">
                          <a:latin typeface="+mn-lt"/>
                        </a:rPr>
                        <a:t>in)</a:t>
                      </a:r>
                      <a:br>
                        <a:rPr lang="en-US" sz="2000" dirty="0">
                          <a:latin typeface="+mn-lt"/>
                        </a:rPr>
                      </a:br>
                      <a:endParaRPr lang="en-US" sz="2000" dirty="0">
                        <a:latin typeface="+mn-lt"/>
                      </a:endParaRPr>
                    </a:p>
                  </a:txBody>
                  <a:tcPr marL="84667" marR="84667" marT="42333" marB="42333">
                    <a:lnL>
                      <a:noFill/>
                    </a:lnL>
                    <a:lnR>
                      <a:noFill/>
                    </a:lnR>
                    <a:lnT>
                      <a:noFill/>
                    </a:lnT>
                    <a:lnB>
                      <a:noFill/>
                    </a:lnB>
                  </a:tcPr>
                </a:tc>
                <a:tc>
                  <a:txBody>
                    <a:bodyPr/>
                    <a:lstStyle/>
                    <a:p>
                      <a:pPr algn="l"/>
                      <a:endParaRPr lang="ar-IQ" sz="2000" dirty="0">
                        <a:latin typeface="+mn-lt"/>
                      </a:endParaRPr>
                    </a:p>
                  </a:txBody>
                  <a:tcPr marL="84667" marR="84667" marT="42333" marB="42333" anchor="ctr">
                    <a:lnL>
                      <a:noFill/>
                    </a:lnL>
                    <a:lnR>
                      <a:noFill/>
                    </a:lnR>
                    <a:lnB>
                      <a:noFill/>
                    </a:lnB>
                  </a:tcPr>
                </a:tc>
              </a:tr>
            </a:tbl>
          </a:graphicData>
        </a:graphic>
      </p:graphicFrame>
      <p:sp>
        <p:nvSpPr>
          <p:cNvPr id="18435" name="Rectangle 3"/>
          <p:cNvSpPr>
            <a:spLocks noChangeArrowheads="1"/>
          </p:cNvSpPr>
          <p:nvPr/>
        </p:nvSpPr>
        <p:spPr bwMode="auto">
          <a:xfrm>
            <a:off x="0" y="0"/>
            <a:ext cx="242374"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IQ" sz="800" b="0" i="0" u="none" strike="noStrike" cap="none" normalizeH="0" baseline="0" dirty="0" smtClean="0">
                <a:ln>
                  <a:noFill/>
                </a:ln>
                <a:solidFill>
                  <a:schemeClr val="tx1"/>
                </a:solidFill>
                <a:effectLst/>
                <a:latin typeface="Arial" pitchFamily="34" charset="0"/>
                <a:cs typeface="Arial" pitchFamily="34" charset="0"/>
              </a:rPr>
              <a:t>  </a:t>
            </a:r>
            <a:endParaRPr kumimoji="0" lang="ar-IQ" sz="15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1142976" y="857232"/>
            <a:ext cx="5846472" cy="461665"/>
          </a:xfrm>
          <a:prstGeom prst="rect">
            <a:avLst/>
          </a:prstGeom>
        </p:spPr>
        <p:txBody>
          <a:bodyPr wrap="none">
            <a:spAutoFit/>
          </a:bodyPr>
          <a:lstStyle/>
          <a:p>
            <a:pPr lvl="0" algn="l" fontAlgn="base">
              <a:spcBef>
                <a:spcPct val="0"/>
              </a:spcBef>
              <a:spcAft>
                <a:spcPct val="0"/>
              </a:spcAft>
            </a:pPr>
            <a:r>
              <a:rPr lang="ar-IQ" b="1" dirty="0" smtClean="0">
                <a:latin typeface="Arial" pitchFamily="34" charset="0"/>
                <a:cs typeface="Arial" pitchFamily="34" charset="0"/>
              </a:rPr>
              <a:t>T</a:t>
            </a:r>
            <a:r>
              <a:rPr lang="ar-IQ" sz="2400" b="1" dirty="0" smtClean="0">
                <a:cs typeface="Arial" pitchFamily="34" charset="0"/>
              </a:rPr>
              <a:t>urning Surface Roughness Calculator</a:t>
            </a:r>
          </a:p>
        </p:txBody>
      </p:sp>
    </p:spTree>
    <p:controls>
      <mc:AlternateContent xmlns:mc="http://schemas.openxmlformats.org/markup-compatibility/2006">
        <mc:Choice xmlns:v="urn:schemas-microsoft-com:vml" Requires="v">
          <p:control spid="3074"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75" name="HTMLHidden1" r:id="rId3" imgW="914400" imgH="228600"/>
        </mc:Choice>
        <mc:Fallback>
          <p:control name="HTMLHidden1" r:id="rId3" imgW="914400" imgH="228600">
            <p:pic>
              <p:nvPicPr>
                <p:cNvPr id="0" name="HTML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76" name="HTMLText1" r:id="rId4" imgW="914400" imgH="228600"/>
        </mc:Choice>
        <mc:Fallback>
          <p:control name="HTMLText1" r:id="rId4" imgW="914400" imgH="228600">
            <p:pic>
              <p:nvPicPr>
                <p:cNvPr id="0" name="HTMLText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77" name="HTMLHidden2" r:id="rId5" imgW="914400" imgH="228600"/>
        </mc:Choice>
        <mc:Fallback>
          <p:control name="HTMLHidden2" r:id="rId5" imgW="914400" imgH="228600">
            <p:pic>
              <p:nvPicPr>
                <p:cNvPr id="0" name="HTMLHidden2"/>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78" name="HTMLText2" r:id="rId6" imgW="914400" imgH="228600"/>
        </mc:Choice>
        <mc:Fallback>
          <p:control name="HTMLText2" r:id="rId6" imgW="914400" imgH="228600">
            <p:pic>
              <p:nvPicPr>
                <p:cNvPr id="0" name="HTMLText2"/>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79" name="HTMLHidden3" r:id="rId7" imgW="914400" imgH="228600"/>
        </mc:Choice>
        <mc:Fallback>
          <p:control name="HTMLHidden3" r:id="rId7" imgW="914400" imgH="228600">
            <p:pic>
              <p:nvPicPr>
                <p:cNvPr id="0" name="HTMLHidden3"/>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80" name="HTMLText3" r:id="rId8" imgW="914400" imgH="228600"/>
        </mc:Choice>
        <mc:Fallback>
          <p:control name="HTMLText3" r:id="rId8" imgW="914400" imgH="228600">
            <p:pic>
              <p:nvPicPr>
                <p:cNvPr id="0" name="HTMLText3"/>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81" name="HTMLHidden4" r:id="rId9" imgW="914400" imgH="228600"/>
        </mc:Choice>
        <mc:Fallback>
          <p:control name="HTMLHidden4" r:id="rId9" imgW="914400" imgH="228600">
            <p:pic>
              <p:nvPicPr>
                <p:cNvPr id="0" name="HTMLHidden4"/>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05762703"/>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www.custompartnet.com/images/calculator/turning-surface-small.png"/>
          <p:cNvPicPr>
            <a:picLocks noChangeAspect="1" noChangeArrowheads="1"/>
          </p:cNvPicPr>
          <p:nvPr/>
        </p:nvPicPr>
        <p:blipFill>
          <a:blip r:embed="rId2"/>
          <a:srcRect/>
          <a:stretch>
            <a:fillRect/>
          </a:stretch>
        </p:blipFill>
        <p:spPr bwMode="auto">
          <a:xfrm>
            <a:off x="1785918" y="571480"/>
            <a:ext cx="6715172" cy="5953150"/>
          </a:xfrm>
          <a:prstGeom prst="rect">
            <a:avLst/>
          </a:prstGeom>
          <a:noFill/>
        </p:spPr>
      </p:pic>
    </p:spTree>
    <p:extLst>
      <p:ext uri="{BB962C8B-B14F-4D97-AF65-F5344CB8AC3E}">
        <p14:creationId xmlns:p14="http://schemas.microsoft.com/office/powerpoint/2010/main" val="20540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500034" y="285728"/>
            <a:ext cx="7929618" cy="2677656"/>
          </a:xfrm>
          <a:prstGeom prst="rect">
            <a:avLst/>
          </a:prstGeom>
        </p:spPr>
        <p:txBody>
          <a:bodyPr wrap="square">
            <a:spAutoFit/>
          </a:bodyPr>
          <a:lstStyle/>
          <a:p>
            <a:pPr algn="l"/>
            <a:r>
              <a:rPr lang="en-US" sz="2400" dirty="0" smtClean="0"/>
              <a:t>Chip Formation &amp; Chip Breaker :- </a:t>
            </a:r>
          </a:p>
          <a:p>
            <a:pPr algn="l"/>
            <a:r>
              <a:rPr lang="en-US" sz="2400" dirty="0" smtClean="0"/>
              <a:t>The type of chip produced depends on the:- </a:t>
            </a:r>
          </a:p>
          <a:p>
            <a:pPr algn="l"/>
            <a:r>
              <a:rPr lang="en-US" sz="2400" dirty="0" smtClean="0"/>
              <a:t>1-material being machined .</a:t>
            </a:r>
          </a:p>
          <a:p>
            <a:pPr algn="l"/>
            <a:r>
              <a:rPr lang="en-US" sz="2400" dirty="0" smtClean="0"/>
              <a:t>2-cutting conditions at the time. </a:t>
            </a:r>
          </a:p>
          <a:p>
            <a:pPr algn="l"/>
            <a:r>
              <a:rPr lang="en-US" sz="2400" dirty="0" smtClean="0"/>
              <a:t>These conditions include the type of tool used tool, rate of cutting condition of the machine and the use or </a:t>
            </a:r>
            <a:endParaRPr lang="ar-IQ" sz="2400" dirty="0" smtClean="0"/>
          </a:p>
          <a:p>
            <a:pPr algn="l"/>
            <a:r>
              <a:rPr lang="en-US" sz="2400" dirty="0" smtClean="0"/>
              <a:t>absence of a cutting fluid.</a:t>
            </a:r>
            <a:endParaRPr lang="en-US" sz="2400" dirty="0"/>
          </a:p>
        </p:txBody>
      </p:sp>
      <p:sp>
        <p:nvSpPr>
          <p:cNvPr id="3" name="مستطيل 2"/>
          <p:cNvSpPr/>
          <p:nvPr/>
        </p:nvSpPr>
        <p:spPr>
          <a:xfrm>
            <a:off x="500034" y="3000372"/>
            <a:ext cx="8001056" cy="1938992"/>
          </a:xfrm>
          <a:prstGeom prst="rect">
            <a:avLst/>
          </a:prstGeom>
        </p:spPr>
        <p:txBody>
          <a:bodyPr wrap="square">
            <a:spAutoFit/>
          </a:bodyPr>
          <a:lstStyle/>
          <a:p>
            <a:pPr algn="l"/>
            <a:r>
              <a:rPr lang="en-US" sz="2400" b="1" dirty="0" smtClean="0">
                <a:solidFill>
                  <a:srgbClr val="FF0000"/>
                </a:solidFill>
                <a:effectLst>
                  <a:outerShdw blurRad="38100" dist="38100" dir="2700000" algn="tl">
                    <a:srgbClr val="000000">
                      <a:alpha val="43137"/>
                    </a:srgbClr>
                  </a:outerShdw>
                </a:effectLst>
              </a:rPr>
              <a:t>Continuous Chip</a:t>
            </a:r>
            <a:r>
              <a:rPr lang="en-US" sz="2400" dirty="0" smtClean="0">
                <a:solidFill>
                  <a:srgbClr val="FF0000"/>
                </a:solidFill>
                <a:effectLst>
                  <a:outerShdw blurRad="38100" dist="38100" dir="2700000" algn="tl">
                    <a:srgbClr val="000000">
                      <a:alpha val="43137"/>
                    </a:srgbClr>
                  </a:outerShdw>
                </a:effectLst>
              </a:rPr>
              <a:t> </a:t>
            </a:r>
          </a:p>
          <a:p>
            <a:pPr algn="l"/>
            <a:r>
              <a:rPr lang="en-US" sz="2400" dirty="0" smtClean="0"/>
              <a:t>This leaves the tool as a long ribbon and is common when cutting most ductile materials such as mild steel, copper and Aluminum. It is associated with good tool angles, correct speeds and feeds, and the use of cutting fluid.</a:t>
            </a:r>
            <a:r>
              <a:rPr lang="en-US" dirty="0" smtClean="0"/>
              <a:t> </a:t>
            </a:r>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357167"/>
            <a:ext cx="7643866" cy="3170099"/>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Turning</a:t>
            </a:r>
            <a:r>
              <a:rPr lang="en-US" sz="2400" dirty="0" smtClean="0"/>
              <a:t> is a form of machining, a material removal process, which is used to create rotational parts by cutting away unwanted material. The turning process requires a turning machine or lathe,, fixture, and cutting tool. The work piece is a work piece of pre-shaped material that is secured to the fixture, which itself is attached to the turning machine, and allowed to rotate at high speeds</a:t>
            </a:r>
            <a:r>
              <a:rPr lang="en-US" sz="2800" dirty="0" smtClean="0"/>
              <a:t>.. </a:t>
            </a:r>
          </a:p>
          <a:p>
            <a:pPr algn="l"/>
            <a:endParaRPr lang="ar-IQ" sz="2800" dirty="0"/>
          </a:p>
        </p:txBody>
      </p:sp>
      <p:sp>
        <p:nvSpPr>
          <p:cNvPr id="3" name="مستطيل 2"/>
          <p:cNvSpPr/>
          <p:nvPr/>
        </p:nvSpPr>
        <p:spPr>
          <a:xfrm>
            <a:off x="1285852" y="3071810"/>
            <a:ext cx="7286676" cy="1938992"/>
          </a:xfrm>
          <a:prstGeom prst="rect">
            <a:avLst/>
          </a:prstGeom>
        </p:spPr>
        <p:txBody>
          <a:bodyPr wrap="square">
            <a:spAutoFit/>
          </a:bodyPr>
          <a:lstStyle/>
          <a:p>
            <a:pPr algn="l"/>
            <a:r>
              <a:rPr lang="en-US" sz="2400" dirty="0" smtClean="0"/>
              <a:t>cutter is typically a single-point cutting tool that is also secured in the machine, although some operations make use of multi-point tools. The cutting tool feeds into the rotating work piece and cuts away material in the form of small chips to create the desired shape</a:t>
            </a:r>
            <a:endParaRPr lang="ar-IQ" sz="2400" dirty="0"/>
          </a:p>
        </p:txBody>
      </p:sp>
    </p:spTree>
    <p:extLst>
      <p:ext uri="{BB962C8B-B14F-4D97-AF65-F5344CB8AC3E}">
        <p14:creationId xmlns:p14="http://schemas.microsoft.com/office/powerpoint/2010/main" val="1901346390"/>
      </p:ext>
    </p:extLst>
  </p:cSld>
  <p:clrMapOvr>
    <a:masterClrMapping/>
  </p:clrMapOvr>
  <p:transition>
    <p:wipe dir="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285729"/>
            <a:ext cx="7572428" cy="4801314"/>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Turning</a:t>
            </a:r>
            <a:r>
              <a:rPr lang="en-US" sz="2400" dirty="0" smtClean="0"/>
              <a:t> is used to produce rotational, typically </a:t>
            </a:r>
            <a:r>
              <a:rPr lang="en-US" sz="2400" dirty="0" err="1" smtClean="0"/>
              <a:t>axi</a:t>
            </a:r>
            <a:r>
              <a:rPr lang="en-US" sz="2400" dirty="0" smtClean="0"/>
              <a:t>-symmetric, parts that have many features, such as holes, grooves, threads, tapers, various diameter steps, and even contoured surfaces. Parts that are fabricated completely through turning often include components that are used in limited quantities, perhaps for prototypes, such as custom designed shafts and fasteners. Turning is also commonly used as a secondary process to add or refine features on parts that were manufactured using a different process. Due to the high tolerances and surface finishes that turning can offer, it is ideal for adding precision rotational features to a part whose basic shape has already been formed</a:t>
            </a:r>
            <a:endParaRPr lang="ar-IQ" sz="2400" dirty="0" smtClean="0"/>
          </a:p>
          <a:p>
            <a:pPr algn="l"/>
            <a:r>
              <a:rPr lang="en-US" dirty="0" smtClean="0"/>
              <a:t> </a:t>
            </a:r>
            <a:endParaRPr lang="ar-IQ" dirty="0"/>
          </a:p>
        </p:txBody>
      </p:sp>
    </p:spTree>
    <p:extLst>
      <p:ext uri="{BB962C8B-B14F-4D97-AF65-F5344CB8AC3E}">
        <p14:creationId xmlns:p14="http://schemas.microsoft.com/office/powerpoint/2010/main" val="349393459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357166"/>
            <a:ext cx="7572428" cy="5324535"/>
          </a:xfrm>
          <a:prstGeom prst="rect">
            <a:avLst/>
          </a:prstGeom>
        </p:spPr>
        <p:txBody>
          <a:bodyPr wrap="square">
            <a:spAutoFit/>
          </a:bodyPr>
          <a:lstStyle/>
          <a:p>
            <a:pPr algn="l"/>
            <a:r>
              <a:rPr lang="ar-IQ" sz="2400" b="1" dirty="0" smtClean="0"/>
              <a:t>-:</a:t>
            </a:r>
            <a:r>
              <a:rPr lang="en-US" sz="2800" dirty="0" smtClean="0">
                <a:effectLst>
                  <a:outerShdw blurRad="38100" dist="38100" dir="2700000" algn="tl">
                    <a:srgbClr val="000000">
                      <a:alpha val="43137"/>
                    </a:srgbClr>
                  </a:outerShdw>
                </a:effectLst>
              </a:rPr>
              <a:t>Process Cycle</a:t>
            </a:r>
          </a:p>
          <a:p>
            <a:pPr algn="l"/>
            <a:r>
              <a:rPr lang="en-US" sz="2400" dirty="0" smtClean="0"/>
              <a:t>The time required to produce a given quantity </a:t>
            </a:r>
            <a:endParaRPr lang="ar-IQ" sz="2400" b="1" dirty="0" smtClean="0"/>
          </a:p>
          <a:p>
            <a:pPr algn="l"/>
            <a:r>
              <a:rPr lang="ar-IQ" sz="2400" b="1" dirty="0" smtClean="0"/>
              <a:t> </a:t>
            </a:r>
            <a:r>
              <a:rPr lang="en-US" sz="2400" dirty="0" smtClean="0"/>
              <a:t>of parts includes the initial setup time and the cycle time for each part. The setup time is composed of the time to setup the turning machine, plan the tool movements (whether performed manually or by machine), and install the fixture device into the turning machine. The cycle time can be divided into the following four times: </a:t>
            </a:r>
          </a:p>
          <a:p>
            <a:pPr algn="l"/>
            <a:r>
              <a:rPr lang="en-US" sz="2400" dirty="0" smtClean="0"/>
              <a:t>1-(Load/Unload )time</a:t>
            </a:r>
          </a:p>
          <a:p>
            <a:pPr algn="l"/>
            <a:r>
              <a:rPr lang="en-US" sz="2400" dirty="0" smtClean="0"/>
              <a:t> The time required to load the work piece into the turning machine and secure it to the fixture, as well as the time to unload the finished part. The load time can depend on the size, weight, and complexity of the work piece, as well as the type of fixture.</a:t>
            </a:r>
          </a:p>
        </p:txBody>
      </p:sp>
    </p:spTree>
    <p:extLst>
      <p:ext uri="{BB962C8B-B14F-4D97-AF65-F5344CB8AC3E}">
        <p14:creationId xmlns:p14="http://schemas.microsoft.com/office/powerpoint/2010/main" val="98643018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57290" y="500043"/>
            <a:ext cx="7143800" cy="2677656"/>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2-Cut time</a:t>
            </a:r>
          </a:p>
          <a:p>
            <a:pPr algn="l"/>
            <a:r>
              <a:rPr lang="en-US" sz="2400" dirty="0" smtClean="0"/>
              <a:t> The time required for the cutting tool to make all the necessary cuts in the work piece for each operation. The cut time for any given operation is calculated by dividing the total cut length for that operation by the feed rate, which is the speed of the tool relative to the work piece</a:t>
            </a:r>
            <a:endParaRPr lang="ar-IQ" sz="2400" dirty="0"/>
          </a:p>
        </p:txBody>
      </p:sp>
    </p:spTree>
    <p:extLst>
      <p:ext uri="{BB962C8B-B14F-4D97-AF65-F5344CB8AC3E}">
        <p14:creationId xmlns:p14="http://schemas.microsoft.com/office/powerpoint/2010/main" val="23716570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1214414" y="357167"/>
            <a:ext cx="6929486" cy="3108543"/>
          </a:xfrm>
          <a:prstGeom prst="rect">
            <a:avLst/>
          </a:prstGeom>
        </p:spPr>
        <p:txBody>
          <a:bodyPr wrap="square">
            <a:spAutoFit/>
          </a:bodyPr>
          <a:lstStyle/>
          <a:p>
            <a:pPr algn="l"/>
            <a:r>
              <a:rPr lang="ar-IQ" sz="2800" b="1" dirty="0" smtClean="0"/>
              <a:t>-:</a:t>
            </a:r>
            <a:r>
              <a:rPr lang="en-US" sz="2400" dirty="0" smtClean="0">
                <a:effectLst>
                  <a:outerShdw blurRad="38100" dist="38100" dir="2700000" algn="tl">
                    <a:srgbClr val="000000">
                      <a:alpha val="43137"/>
                    </a:srgbClr>
                  </a:outerShdw>
                </a:effectLst>
              </a:rPr>
              <a:t>3-Idle timers</a:t>
            </a:r>
          </a:p>
          <a:p>
            <a:pPr algn="l"/>
            <a:r>
              <a:rPr lang="en-US" sz="2400" dirty="0" smtClean="0"/>
              <a:t>  Also referred to as non-productive time, this is the time required for any tasks that occur during the process cycle that do not engage the work piece and therefore move material. This idle time includes the tool approaching and retracting from the work piece, tool movements between features, adjusting machine settings, and changing tools</a:t>
            </a:r>
            <a:endParaRPr lang="ar-IQ" sz="2400" dirty="0"/>
          </a:p>
        </p:txBody>
      </p:sp>
    </p:spTree>
    <p:extLst>
      <p:ext uri="{BB962C8B-B14F-4D97-AF65-F5344CB8AC3E}">
        <p14:creationId xmlns:p14="http://schemas.microsoft.com/office/powerpoint/2010/main" val="1342429617"/>
      </p:ext>
    </p:extLst>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357166"/>
            <a:ext cx="7358114" cy="3477875"/>
          </a:xfrm>
          <a:prstGeom prst="rect">
            <a:avLst/>
          </a:prstGeom>
        </p:spPr>
        <p:txBody>
          <a:bodyPr wrap="square">
            <a:spAutoFit/>
          </a:bodyPr>
          <a:lstStyle/>
          <a:p>
            <a:pPr algn="l"/>
            <a:r>
              <a:rPr lang="ar-IQ" sz="2800" b="1" dirty="0" smtClean="0"/>
              <a:t> -: </a:t>
            </a:r>
            <a:r>
              <a:rPr lang="en-US" sz="2800" b="1" dirty="0" smtClean="0"/>
              <a:t>  </a:t>
            </a:r>
            <a:r>
              <a:rPr lang="en-US" sz="2400" dirty="0" smtClean="0">
                <a:effectLst>
                  <a:outerShdw blurRad="38100" dist="38100" dir="2700000" algn="tl">
                    <a:srgbClr val="000000">
                      <a:alpha val="43137"/>
                    </a:srgbClr>
                  </a:outerShdw>
                </a:effectLst>
              </a:rPr>
              <a:t>4-Tool replacement time</a:t>
            </a:r>
          </a:p>
          <a:p>
            <a:pPr algn="l"/>
            <a:r>
              <a:rPr lang="en-US" sz="2400" dirty="0" smtClean="0"/>
              <a:t>The time required to replace a tool that has exceeded its lifetime and therefore become to worn to cut effectively. This time is typically not performed in every cycle, but rather only after the lifetime of the tool has been reached. In determining the cycle time, the tool replacement time is adjusted for the production of a single part by multiplying by the frequency of a tool replacement, which is the cut time divided by the tool lifetime</a:t>
            </a:r>
            <a:endParaRPr lang="ar-IQ" sz="2400" dirty="0"/>
          </a:p>
        </p:txBody>
      </p:sp>
    </p:spTree>
    <p:extLst>
      <p:ext uri="{BB962C8B-B14F-4D97-AF65-F5344CB8AC3E}">
        <p14:creationId xmlns:p14="http://schemas.microsoft.com/office/powerpoint/2010/main" val="269634182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285729"/>
            <a:ext cx="7786742" cy="3785652"/>
          </a:xfrm>
          <a:prstGeom prst="rect">
            <a:avLst/>
          </a:prstGeom>
        </p:spPr>
        <p:txBody>
          <a:bodyPr wrap="square">
            <a:spAutoFit/>
          </a:bodyPr>
          <a:lstStyle/>
          <a:p>
            <a:pPr algn="l"/>
            <a:r>
              <a:rPr lang="en-US" sz="2400" dirty="0" smtClean="0"/>
              <a:t>Following the turning process cycle, there is no post processing that is required. However, secondary processes may be used to improve the surface finish of the part if it is required. The scrap material, in the form of small material chips cut from the work piece, is propelled away from the work piece by the motion of the cutting tool and the spraying of lubricant. Therefore, no process cycle step is required to remove the scrap material, which can be collected and discarded after the production. </a:t>
            </a:r>
            <a:br>
              <a:rPr lang="en-US" sz="2400" dirty="0" smtClean="0"/>
            </a:br>
            <a:endParaRPr lang="ar-IQ" sz="2400" dirty="0"/>
          </a:p>
        </p:txBody>
      </p:sp>
    </p:spTree>
    <p:extLst>
      <p:ext uri="{BB962C8B-B14F-4D97-AF65-F5344CB8AC3E}">
        <p14:creationId xmlns:p14="http://schemas.microsoft.com/office/powerpoint/2010/main" val="85146907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285728"/>
            <a:ext cx="7715304" cy="5262979"/>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Cutting parameters:- </a:t>
            </a:r>
            <a:r>
              <a:rPr lang="en-US" sz="2400" dirty="0" smtClean="0"/>
              <a:t/>
            </a:r>
            <a:br>
              <a:rPr lang="en-US" sz="2400" dirty="0" smtClean="0"/>
            </a:br>
            <a:r>
              <a:rPr lang="en-US" sz="2400" dirty="0" smtClean="0"/>
              <a:t>In turning, the speed and motion of the cutting tool is specified through several parameters. These parameters are selected for each operation based upon the work piece material, tool material, tool size, and more.</a:t>
            </a:r>
            <a:br>
              <a:rPr lang="en-US" sz="2400" dirty="0" smtClean="0"/>
            </a:br>
            <a:r>
              <a:rPr lang="en-US" sz="2400" i="1" dirty="0" smtClean="0">
                <a:effectLst>
                  <a:outerShdw blurRad="38100" dist="38100" dir="2700000" algn="tl">
                    <a:srgbClr val="000000">
                      <a:alpha val="43137"/>
                    </a:srgbClr>
                  </a:outerShdw>
                </a:effectLst>
              </a:rPr>
              <a:t>Cutting feed</a:t>
            </a:r>
            <a:r>
              <a:rPr lang="en-US" sz="2400" dirty="0" smtClean="0">
                <a:effectLst>
                  <a:outerShdw blurRad="38100" dist="38100" dir="2700000" algn="tl">
                    <a:srgbClr val="000000">
                      <a:alpha val="43137"/>
                    </a:srgbClr>
                  </a:outerShdw>
                </a:effectLst>
              </a:rPr>
              <a:t> </a:t>
            </a:r>
            <a:r>
              <a:rPr lang="en-US" sz="2400" dirty="0" smtClean="0"/>
              <a:t>- The distance that the cutting tool or work piece advances during one revolution of the spindle, measured in inches per revolution (IPR). In some operations the tool feeds into the work piece and in others the work piece feeds into the tool. For a multi-point tool, the cutting feed is also equal to the feed per tooth, measured in inches per tooth (IPT), multiplied by the number of teeth on the cutting tool.</a:t>
            </a:r>
          </a:p>
          <a:p>
            <a:pPr algn="l"/>
            <a:r>
              <a:rPr lang="en-US" sz="2400" dirty="0" smtClean="0"/>
              <a:t>.</a:t>
            </a:r>
            <a:endParaRPr lang="en-US" sz="2400" dirty="0"/>
          </a:p>
        </p:txBody>
      </p:sp>
    </p:spTree>
    <p:extLst>
      <p:ext uri="{BB962C8B-B14F-4D97-AF65-F5344CB8AC3E}">
        <p14:creationId xmlns:p14="http://schemas.microsoft.com/office/powerpoint/2010/main" val="3178056216"/>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571480"/>
            <a:ext cx="7500990" cy="4154984"/>
          </a:xfrm>
          <a:prstGeom prst="rect">
            <a:avLst/>
          </a:prstGeom>
        </p:spPr>
        <p:txBody>
          <a:bodyPr wrap="square">
            <a:spAutoFit/>
          </a:bodyPr>
          <a:lstStyle/>
          <a:p>
            <a:pPr algn="l"/>
            <a:r>
              <a:rPr lang="en-US" sz="2400" i="1" dirty="0" smtClean="0">
                <a:effectLst>
                  <a:outerShdw blurRad="38100" dist="38100" dir="2700000" algn="tl">
                    <a:srgbClr val="000000">
                      <a:alpha val="43137"/>
                    </a:srgbClr>
                  </a:outerShdw>
                </a:effectLst>
              </a:rPr>
              <a:t>Cutting speed</a:t>
            </a:r>
            <a:r>
              <a:rPr lang="en-US" sz="2400" dirty="0" smtClean="0">
                <a:effectLst>
                  <a:outerShdw blurRad="38100" dist="38100" dir="2700000" algn="tl">
                    <a:srgbClr val="000000">
                      <a:alpha val="43137"/>
                    </a:srgbClr>
                  </a:outerShdw>
                </a:effectLst>
              </a:rPr>
              <a:t> </a:t>
            </a:r>
            <a:r>
              <a:rPr lang="en-US" sz="2400" dirty="0" smtClean="0"/>
              <a:t>:- The speed of the work piece surface relative to the edge of the cutting tool during a cut, measured in surface feet per </a:t>
            </a:r>
            <a:r>
              <a:rPr lang="en-US" sz="2400" i="1" dirty="0" smtClean="0"/>
              <a:t>Spindle speed</a:t>
            </a:r>
            <a:r>
              <a:rPr lang="en-US" sz="2400" dirty="0" smtClean="0"/>
              <a:t> . The rotational speed of the spindle and the work piece in revolutions per the spindle speed is equal to the cutting speed divided by the circumference of the work piece where the cut is . In order to maintain a constant cutting speed, the spindle speed must vary based on the diameter of the cut. If the spindle speed is held constant, then the cutting speed will vary.</a:t>
            </a:r>
          </a:p>
          <a:p>
            <a:pPr algn="l"/>
            <a:r>
              <a:rPr lang="en-US" sz="2400" dirty="0" smtClean="0"/>
              <a:t>being made minute (RPM). minute (SFM)</a:t>
            </a:r>
            <a:endParaRPr lang="ar-IQ" sz="2400" dirty="0"/>
          </a:p>
        </p:txBody>
      </p:sp>
    </p:spTree>
    <p:extLst>
      <p:ext uri="{BB962C8B-B14F-4D97-AF65-F5344CB8AC3E}">
        <p14:creationId xmlns:p14="http://schemas.microsoft.com/office/powerpoint/2010/main" val="184279888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214290"/>
            <a:ext cx="7500990" cy="4524315"/>
          </a:xfrm>
          <a:prstGeom prst="rect">
            <a:avLst/>
          </a:prstGeom>
        </p:spPr>
        <p:txBody>
          <a:bodyPr wrap="square">
            <a:spAutoFit/>
          </a:bodyPr>
          <a:lstStyle/>
          <a:p>
            <a:pPr algn="l"/>
            <a:r>
              <a:rPr lang="en-US" sz="2400" i="1" dirty="0" smtClean="0">
                <a:effectLst>
                  <a:outerShdw blurRad="38100" dist="38100" dir="2700000" algn="tl">
                    <a:srgbClr val="000000">
                      <a:alpha val="43137"/>
                    </a:srgbClr>
                  </a:outerShdw>
                </a:effectLst>
              </a:rPr>
              <a:t>Feed rate</a:t>
            </a:r>
            <a:r>
              <a:rPr lang="en-US" sz="2400" dirty="0" smtClean="0">
                <a:effectLst>
                  <a:outerShdw blurRad="38100" dist="38100" dir="2700000" algn="tl">
                    <a:srgbClr val="000000">
                      <a:alpha val="43137"/>
                    </a:srgbClr>
                  </a:outerShdw>
                </a:effectLst>
              </a:rPr>
              <a:t> </a:t>
            </a:r>
            <a:r>
              <a:rPr lang="en-US" sz="2400" dirty="0" smtClean="0"/>
              <a:t>:- The speed of the cutting tool's movement relative to the work piece as the tool makes a cut. The feed rate is measured in inches per minute (IPM) and is the product of the cutting feed (IPR) and the spindle speed (RPM).</a:t>
            </a:r>
          </a:p>
          <a:p>
            <a:pPr algn="l"/>
            <a:r>
              <a:rPr lang="en-US" sz="2400" i="1" dirty="0" smtClean="0">
                <a:effectLst>
                  <a:outerShdw blurRad="38100" dist="38100" dir="2700000" algn="tl">
                    <a:srgbClr val="000000">
                      <a:alpha val="43137"/>
                    </a:srgbClr>
                  </a:outerShdw>
                </a:effectLst>
              </a:rPr>
              <a:t>Axial depth of cut</a:t>
            </a:r>
            <a:r>
              <a:rPr lang="en-US" sz="2400" dirty="0" smtClean="0">
                <a:effectLst>
                  <a:outerShdw blurRad="38100" dist="38100" dir="2700000" algn="tl">
                    <a:srgbClr val="000000">
                      <a:alpha val="43137"/>
                    </a:srgbClr>
                  </a:outerShdw>
                </a:effectLst>
              </a:rPr>
              <a:t> </a:t>
            </a:r>
            <a:r>
              <a:rPr lang="en-US" sz="2400" dirty="0" smtClean="0"/>
              <a:t>:- The depth of the tool along the axis of the work piece as it makes a cut, as in a facing operation. A large axial depth of cut will require a low feed rate, or else it will result in a high load on the tool and reduce the tool life. Therefore, a feature is typically machined in several passes as the tool moves to the specified axial depth of cut for each pass.</a:t>
            </a:r>
            <a:endParaRPr lang="en-US" sz="2400" dirty="0"/>
          </a:p>
        </p:txBody>
      </p:sp>
    </p:spTree>
    <p:extLst>
      <p:ext uri="{BB962C8B-B14F-4D97-AF65-F5344CB8AC3E}">
        <p14:creationId xmlns:p14="http://schemas.microsoft.com/office/powerpoint/2010/main" val="3736891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2000232" y="785793"/>
            <a:ext cx="5508664" cy="4957797"/>
          </a:xfrm>
          <a:prstGeom prst="rect">
            <a:avLst/>
          </a:prstGeom>
          <a:noFill/>
          <a:ln w="9525">
            <a:noFill/>
            <a:miter lim="800000"/>
            <a:headEnd/>
            <a:tailEnd/>
          </a:ln>
          <a:effectLst/>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71538" y="500042"/>
            <a:ext cx="7358114" cy="5786478"/>
          </a:xfrm>
          <a:prstGeom prst="rect">
            <a:avLst/>
          </a:prstGeom>
          <a:noFill/>
          <a:ln w="9525">
            <a:noFill/>
            <a:miter lim="800000"/>
            <a:headEnd/>
            <a:tailEnd/>
          </a:ln>
          <a:effectLst/>
        </p:spPr>
      </p:pic>
    </p:spTree>
    <p:extLst>
      <p:ext uri="{BB962C8B-B14F-4D97-AF65-F5344CB8AC3E}">
        <p14:creationId xmlns:p14="http://schemas.microsoft.com/office/powerpoint/2010/main" val="170530433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571480"/>
            <a:ext cx="7286676" cy="2739211"/>
          </a:xfrm>
          <a:prstGeom prst="rect">
            <a:avLst/>
          </a:prstGeom>
        </p:spPr>
        <p:txBody>
          <a:bodyPr wrap="square">
            <a:spAutoFit/>
          </a:bodyPr>
          <a:lstStyle/>
          <a:p>
            <a:pPr algn="l"/>
            <a:r>
              <a:rPr lang="en-US" sz="2400" i="1" dirty="0" smtClean="0">
                <a:effectLst>
                  <a:outerShdw blurRad="38100" dist="38100" dir="2700000" algn="tl">
                    <a:srgbClr val="000000">
                      <a:alpha val="43137"/>
                    </a:srgbClr>
                  </a:outerShdw>
                </a:effectLst>
              </a:rPr>
              <a:t>A dial depth of cut</a:t>
            </a:r>
            <a:r>
              <a:rPr lang="en-US" sz="2400" dirty="0" smtClean="0">
                <a:effectLst>
                  <a:outerShdw blurRad="38100" dist="38100" dir="2700000" algn="tl">
                    <a:srgbClr val="000000">
                      <a:alpha val="43137"/>
                    </a:srgbClr>
                  </a:outerShdw>
                </a:effectLst>
              </a:rPr>
              <a:t> </a:t>
            </a:r>
            <a:r>
              <a:rPr lang="en-US" sz="2400" dirty="0" smtClean="0"/>
              <a:t>:- The depth of the tool along the radius of the work piece as it makes a cut, as in a turning or boring operation. A large radial depth of cut will require a low feed rate, or else it will result in a high load on the tool and reduce the tool life. Therefore, a feature is often machined in several steps as the tool moves over at the radial depth of cut</a:t>
            </a:r>
            <a:r>
              <a:rPr lang="en-US" sz="2800" dirty="0" smtClean="0"/>
              <a:t>.</a:t>
            </a:r>
            <a:endParaRPr lang="en-US" sz="2800" dirty="0"/>
          </a:p>
        </p:txBody>
      </p:sp>
    </p:spTree>
    <p:extLst>
      <p:ext uri="{BB962C8B-B14F-4D97-AF65-F5344CB8AC3E}">
        <p14:creationId xmlns:p14="http://schemas.microsoft.com/office/powerpoint/2010/main" val="2663410809"/>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85852" y="214290"/>
            <a:ext cx="6715172" cy="6143668"/>
          </a:xfrm>
          <a:prstGeom prst="rect">
            <a:avLst/>
          </a:prstGeom>
          <a:noFill/>
          <a:ln w="9525">
            <a:noFill/>
            <a:miter lim="800000"/>
            <a:headEnd/>
            <a:tailEnd/>
          </a:ln>
          <a:effectLst/>
        </p:spPr>
      </p:pic>
    </p:spTree>
    <p:extLst>
      <p:ext uri="{BB962C8B-B14F-4D97-AF65-F5344CB8AC3E}">
        <p14:creationId xmlns:p14="http://schemas.microsoft.com/office/powerpoint/2010/main" val="276400753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214290"/>
            <a:ext cx="7429552" cy="3847207"/>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Operations:-</a:t>
            </a:r>
            <a:r>
              <a:rPr lang="en-US" sz="2400" dirty="0" smtClean="0"/>
              <a:t> </a:t>
            </a:r>
            <a:br>
              <a:rPr lang="en-US" sz="2400" dirty="0" smtClean="0"/>
            </a:br>
            <a:r>
              <a:rPr lang="en-US" sz="2400" dirty="0" smtClean="0"/>
              <a:t>During the process cycle, a variety of operations may be performed to the work piece to yield the desired part shape. These operations may be classified as external or internal.</a:t>
            </a:r>
          </a:p>
          <a:p>
            <a:pPr algn="l"/>
            <a:r>
              <a:rPr lang="en-US" sz="2400" dirty="0" smtClean="0"/>
              <a:t> </a:t>
            </a:r>
            <a:r>
              <a:rPr lang="en-US" sz="2400" dirty="0" smtClean="0">
                <a:effectLst>
                  <a:outerShdw blurRad="38100" dist="38100" dir="2700000" algn="tl">
                    <a:srgbClr val="000000">
                      <a:alpha val="43137"/>
                    </a:srgbClr>
                  </a:outerShdw>
                </a:effectLst>
              </a:rPr>
              <a:t>External operations </a:t>
            </a:r>
            <a:r>
              <a:rPr lang="en-US" sz="2400" dirty="0" smtClean="0"/>
              <a:t>modify the outer diameter of the work piece, while internal operations modify the inner diameter. The following operations are each defined by the type of cutter used and the path of that cutter to remove material from the work piec</a:t>
            </a:r>
            <a:r>
              <a:rPr lang="en-US" sz="2800" dirty="0" smtClean="0"/>
              <a:t>e</a:t>
            </a:r>
            <a:r>
              <a:rPr lang="en-US" dirty="0" smtClean="0"/>
              <a:t>.</a:t>
            </a:r>
            <a:endParaRPr lang="en-US" dirty="0"/>
          </a:p>
        </p:txBody>
      </p:sp>
    </p:spTree>
    <p:extLst>
      <p:ext uri="{BB962C8B-B14F-4D97-AF65-F5344CB8AC3E}">
        <p14:creationId xmlns:p14="http://schemas.microsoft.com/office/powerpoint/2010/main" val="284910623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28" y="2143116"/>
            <a:ext cx="7072362" cy="523220"/>
          </a:xfrm>
          <a:prstGeom prst="rect">
            <a:avLst/>
          </a:prstGeom>
        </p:spPr>
        <p:txBody>
          <a:bodyPr wrap="square">
            <a:spAutoFit/>
          </a:bodyPr>
          <a:lstStyle/>
          <a:p>
            <a:pPr algn="ctr"/>
            <a:r>
              <a:rPr lang="en-US" sz="2800" b="1" dirty="0" smtClean="0">
                <a:solidFill>
                  <a:srgbClr val="FF0000"/>
                </a:solidFill>
              </a:rPr>
              <a:t>External operations</a:t>
            </a:r>
            <a:endParaRPr lang="ar-IQ" sz="2800" b="1" dirty="0">
              <a:solidFill>
                <a:srgbClr val="FF0000"/>
              </a:solidFill>
            </a:endParaRPr>
          </a:p>
        </p:txBody>
      </p:sp>
    </p:spTree>
    <p:extLst>
      <p:ext uri="{BB962C8B-B14F-4D97-AF65-F5344CB8AC3E}">
        <p14:creationId xmlns:p14="http://schemas.microsoft.com/office/powerpoint/2010/main" val="136564614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nvGraphicFramePr>
        <p:xfrm>
          <a:off x="1357290" y="1571612"/>
          <a:ext cx="6858048" cy="4064318"/>
        </p:xfrm>
        <a:graphic>
          <a:graphicData uri="http://schemas.openxmlformats.org/drawingml/2006/table">
            <a:tbl>
              <a:tblPr/>
              <a:tblGrid>
                <a:gridCol w="6858048"/>
              </a:tblGrid>
              <a:tr h="4064318">
                <a:tc>
                  <a:txBody>
                    <a:bodyPr/>
                    <a:lstStyle/>
                    <a:p>
                      <a:pPr algn="l">
                        <a:buFont typeface="Courier New"/>
                        <a:buChar char="o"/>
                      </a:pPr>
                      <a:r>
                        <a:rPr lang="en-US" sz="2400" dirty="0"/>
                        <a:t>Turning - A single-point turning tool moves axially, along the side of the </a:t>
                      </a:r>
                      <a:r>
                        <a:rPr lang="en-US" sz="2400" dirty="0" smtClean="0"/>
                        <a:t>work piece</a:t>
                      </a:r>
                      <a:r>
                        <a:rPr lang="en-US" sz="2400" dirty="0"/>
                        <a:t>, removing material to form different features, including steps, tapers, chamfers, and contours. These features are typically machined at a small radial depth of cut and multiple passes are made until the end diameter is reached</a:t>
                      </a:r>
                      <a:r>
                        <a:rPr lang="en-US" sz="2800" dirty="0"/>
                        <a:t>.</a:t>
                      </a:r>
                    </a:p>
                  </a:txBody>
                  <a:tcPr>
                    <a:lnL>
                      <a:noFill/>
                    </a:lnL>
                    <a:lnR>
                      <a:noFill/>
                    </a:lnR>
                    <a:lnT>
                      <a:noFill/>
                    </a:lnT>
                    <a:lnB>
                      <a:noFill/>
                    </a:lnB>
                  </a:tcPr>
                </a:tc>
              </a:tr>
            </a:tbl>
          </a:graphicData>
        </a:graphic>
      </p:graphicFrame>
      <p:sp>
        <p:nvSpPr>
          <p:cNvPr id="32771" name="Rectangle 3"/>
          <p:cNvSpPr>
            <a:spLocks noChangeArrowheads="1"/>
          </p:cNvSpPr>
          <p:nvPr/>
        </p:nvSpPr>
        <p:spPr bwMode="auto">
          <a:xfrm>
            <a:off x="1428728" y="285728"/>
            <a:ext cx="3357586" cy="1292662"/>
          </a:xfrm>
          <a:prstGeom prst="rect">
            <a:avLst/>
          </a:prstGeom>
          <a:noFill/>
          <a:ln w="9525">
            <a:noFill/>
            <a:miter lim="800000"/>
            <a:headEnd/>
            <a:tailEnd/>
          </a:ln>
          <a:effectLst/>
        </p:spPr>
        <p:txBody>
          <a:bodyPr vert="horz" wrap="square" lIns="166635" tIns="45720" rIns="99981"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ar-IQ" sz="2400" b="0" i="0" u="none" strike="noStrike" cap="none" normalizeH="0" baseline="0" dirty="0" smtClean="0">
                <a:ln>
                  <a:noFill/>
                </a:ln>
                <a:solidFill>
                  <a:schemeClr val="tx1"/>
                </a:solidFill>
                <a:effectLst/>
                <a:cs typeface="Arial" pitchFamily="34" charset="0"/>
              </a:rPr>
              <a:t>External operations</a:t>
            </a:r>
            <a:r>
              <a:rPr kumimoji="0" lang="en-US" sz="2400" b="0" i="0" u="none" strike="noStrike" cap="none" normalizeH="0" baseline="0" dirty="0" smtClean="0">
                <a:ln>
                  <a:noFill/>
                </a:ln>
                <a:solidFill>
                  <a:schemeClr val="tx1"/>
                </a:solidFill>
                <a:effectLst/>
                <a:cs typeface="Arial" pitchFamily="34" charset="0"/>
              </a:rPr>
              <a:t>:-</a:t>
            </a:r>
            <a:endParaRPr kumimoji="0" lang="ar-IQ"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latin typeface="Arial" pitchFamily="34" charset="0"/>
                <a:cs typeface="Arial" pitchFamily="34" charset="0"/>
              </a:rPr>
              <a:t/>
            </a:r>
            <a:br>
              <a:rPr kumimoji="0" lang="ar-IQ" sz="1800" b="0" i="0" u="none" strike="noStrike" cap="none" normalizeH="0" baseline="0" dirty="0" smtClean="0">
                <a:ln>
                  <a:noFill/>
                </a:ln>
                <a:solidFill>
                  <a:schemeClr val="tx1"/>
                </a:solidFill>
                <a:effectLst/>
                <a:latin typeface="Arial" pitchFamily="34" charset="0"/>
                <a:cs typeface="Arial" pitchFamily="34" charset="0"/>
              </a:rPr>
            </a:b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3655801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srcRect/>
          <a:stretch>
            <a:fillRect/>
          </a:stretch>
        </p:blipFill>
        <p:spPr bwMode="auto">
          <a:xfrm>
            <a:off x="1357290" y="413564"/>
            <a:ext cx="6643734" cy="5944394"/>
          </a:xfrm>
          <a:prstGeom prst="rect">
            <a:avLst/>
          </a:prstGeom>
          <a:noFill/>
          <a:ln w="9525">
            <a:noFill/>
            <a:miter lim="800000"/>
            <a:headEnd/>
            <a:tailEnd/>
          </a:ln>
          <a:effectLst/>
        </p:spPr>
      </p:pic>
    </p:spTree>
    <p:extLst>
      <p:ext uri="{BB962C8B-B14F-4D97-AF65-F5344CB8AC3E}">
        <p14:creationId xmlns:p14="http://schemas.microsoft.com/office/powerpoint/2010/main" val="20952097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214290"/>
            <a:ext cx="7286676" cy="2739211"/>
          </a:xfrm>
          <a:prstGeom prst="rect">
            <a:avLst/>
          </a:prstGeom>
        </p:spPr>
        <p:txBody>
          <a:bodyPr wrap="square">
            <a:spAutoFit/>
          </a:bodyPr>
          <a:lstStyle/>
          <a:p>
            <a:pPr algn="l"/>
            <a:r>
              <a:rPr lang="en-US" sz="2400" dirty="0" smtClean="0"/>
              <a:t>Facing :-</a:t>
            </a:r>
          </a:p>
          <a:p>
            <a:pPr algn="l"/>
            <a:r>
              <a:rPr lang="en-US" sz="2400" dirty="0" smtClean="0"/>
              <a:t>A single-point turning tool moves radically, along the end of the work piece, removing a thin layer of material to provide a smooth flat surface. The depth of the face, typically very small, may be machined in a single pass or may be reached by machining at a smaller axial depth of cut and making multiple passes</a:t>
            </a:r>
            <a:r>
              <a:rPr lang="en-US" sz="2800" dirty="0" smtClean="0"/>
              <a:t>.</a:t>
            </a:r>
            <a:endParaRPr lang="en-US" sz="2800" dirty="0"/>
          </a:p>
        </p:txBody>
      </p:sp>
    </p:spTree>
    <p:extLst>
      <p:ext uri="{BB962C8B-B14F-4D97-AF65-F5344CB8AC3E}">
        <p14:creationId xmlns:p14="http://schemas.microsoft.com/office/powerpoint/2010/main" val="227363943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a:srcRect/>
          <a:stretch>
            <a:fillRect/>
          </a:stretch>
        </p:blipFill>
        <p:spPr bwMode="auto">
          <a:xfrm>
            <a:off x="1643042" y="642918"/>
            <a:ext cx="5715040" cy="5715040"/>
          </a:xfrm>
          <a:prstGeom prst="rect">
            <a:avLst/>
          </a:prstGeom>
          <a:noFill/>
          <a:ln w="9525">
            <a:noFill/>
            <a:miter lim="800000"/>
            <a:headEnd/>
            <a:tailEnd/>
          </a:ln>
          <a:effectLst/>
        </p:spPr>
      </p:pic>
    </p:spTree>
    <p:extLst>
      <p:ext uri="{BB962C8B-B14F-4D97-AF65-F5344CB8AC3E}">
        <p14:creationId xmlns:p14="http://schemas.microsoft.com/office/powerpoint/2010/main" val="377889101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285728"/>
            <a:ext cx="7215238" cy="2308324"/>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Grooving</a:t>
            </a:r>
            <a:r>
              <a:rPr lang="en-US" sz="2400" dirty="0" smtClean="0"/>
              <a:t> :- A single-point turning tool moves radically, into the side of the work piece, cutting a groove equal in width to the cutting tool. Multiple cuts can be made to form grooves larger than the tool width and special form tools can be used to create grooves of varying geometries.</a:t>
            </a:r>
            <a:endParaRPr lang="en-US" sz="2400" dirty="0"/>
          </a:p>
        </p:txBody>
      </p:sp>
    </p:spTree>
    <p:extLst>
      <p:ext uri="{BB962C8B-B14F-4D97-AF65-F5344CB8AC3E}">
        <p14:creationId xmlns:p14="http://schemas.microsoft.com/office/powerpoint/2010/main" val="2490659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428604"/>
            <a:ext cx="8215370" cy="1938992"/>
          </a:xfrm>
          <a:prstGeom prst="rect">
            <a:avLst/>
          </a:prstGeom>
        </p:spPr>
        <p:txBody>
          <a:bodyPr wrap="square">
            <a:spAutoFit/>
          </a:bodyPr>
          <a:lstStyle/>
          <a:p>
            <a:pPr algn="l"/>
            <a:r>
              <a:rPr lang="en-US" sz="2400" dirty="0" smtClean="0">
                <a:solidFill>
                  <a:srgbClr val="FF0000"/>
                </a:solidFill>
                <a:effectLst>
                  <a:outerShdw blurRad="38100" dist="38100" dir="2700000" algn="tl">
                    <a:srgbClr val="000000">
                      <a:alpha val="43137"/>
                    </a:srgbClr>
                  </a:outerShdw>
                </a:effectLst>
              </a:rPr>
              <a:t>Discontinuous Chip </a:t>
            </a:r>
          </a:p>
          <a:p>
            <a:pPr algn="l"/>
            <a:r>
              <a:rPr lang="en-US" sz="2400" dirty="0" smtClean="0"/>
              <a:t>The chip leaves the tool as small segments of metal resulted from cutting brittle metals such as cast iron and cast brass with tools having small </a:t>
            </a:r>
            <a:r>
              <a:rPr lang="en-US" sz="2400" dirty="0" smtClean="0">
                <a:solidFill>
                  <a:srgbClr val="FF0000"/>
                </a:solidFill>
              </a:rPr>
              <a:t>rake angles</a:t>
            </a:r>
            <a:r>
              <a:rPr lang="en-US" sz="2400" dirty="0" smtClean="0"/>
              <a:t>. There is nothing wrong with this type of chip in these circumstances</a:t>
            </a:r>
            <a:endParaRPr lang="ar-IQ" sz="2400"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a:srcRect/>
          <a:stretch>
            <a:fillRect/>
          </a:stretch>
        </p:blipFill>
        <p:spPr bwMode="auto">
          <a:xfrm>
            <a:off x="1285852" y="428604"/>
            <a:ext cx="6929486" cy="5715040"/>
          </a:xfrm>
          <a:prstGeom prst="rect">
            <a:avLst/>
          </a:prstGeom>
          <a:noFill/>
          <a:ln w="9525">
            <a:noFill/>
            <a:miter lim="800000"/>
            <a:headEnd/>
            <a:tailEnd/>
          </a:ln>
          <a:effectLst/>
        </p:spPr>
      </p:pic>
    </p:spTree>
    <p:extLst>
      <p:ext uri="{BB962C8B-B14F-4D97-AF65-F5344CB8AC3E}">
        <p14:creationId xmlns:p14="http://schemas.microsoft.com/office/powerpoint/2010/main" val="3062691904"/>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571480"/>
            <a:ext cx="6929486" cy="2000548"/>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Cut-off (parting) </a:t>
            </a:r>
            <a:r>
              <a:rPr lang="en-US" sz="2400" dirty="0" smtClean="0"/>
              <a:t>:- Similar to grooving, </a:t>
            </a:r>
          </a:p>
          <a:p>
            <a:pPr algn="l"/>
            <a:r>
              <a:rPr lang="en-US" sz="2400" dirty="0" smtClean="0"/>
              <a:t>a single-point cut-off tool moves radically, into the side of the work piece, and continues until the center or inner diameter of the work piece is reached, thus parting or cutting off a section of the work piece</a:t>
            </a:r>
            <a:r>
              <a:rPr lang="en-US" sz="2800" dirty="0" smtClean="0"/>
              <a:t>.</a:t>
            </a:r>
            <a:endParaRPr lang="en-US" sz="2800" dirty="0"/>
          </a:p>
        </p:txBody>
      </p:sp>
    </p:spTree>
    <p:extLst>
      <p:ext uri="{BB962C8B-B14F-4D97-AF65-F5344CB8AC3E}">
        <p14:creationId xmlns:p14="http://schemas.microsoft.com/office/powerpoint/2010/main" val="375499176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srcRect/>
          <a:stretch>
            <a:fillRect/>
          </a:stretch>
        </p:blipFill>
        <p:spPr bwMode="auto">
          <a:xfrm>
            <a:off x="1643042" y="285728"/>
            <a:ext cx="6072230" cy="5000660"/>
          </a:xfrm>
          <a:prstGeom prst="rect">
            <a:avLst/>
          </a:prstGeom>
          <a:noFill/>
          <a:ln w="9525">
            <a:noFill/>
            <a:miter lim="800000"/>
            <a:headEnd/>
            <a:tailEnd/>
          </a:ln>
          <a:effectLst/>
        </p:spPr>
      </p:pic>
    </p:spTree>
    <p:extLst>
      <p:ext uri="{BB962C8B-B14F-4D97-AF65-F5344CB8AC3E}">
        <p14:creationId xmlns:p14="http://schemas.microsoft.com/office/powerpoint/2010/main" val="218673206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57290" y="500042"/>
            <a:ext cx="7143800" cy="2062103"/>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Thread cutting </a:t>
            </a:r>
            <a:r>
              <a:rPr lang="en-US" sz="2400" dirty="0" smtClean="0"/>
              <a:t>:- A single-point threading tool, typically with a 60 degree pointed nose, moves axially, along the side of the work piece, cutting threads into the outer surface. The threads can be cut to a specified length and pitch and may require multiple passes to be formed</a:t>
            </a:r>
            <a:r>
              <a:rPr lang="en-US" sz="3200" dirty="0" smtClean="0"/>
              <a:t>.</a:t>
            </a:r>
            <a:endParaRPr lang="en-US" sz="3200" dirty="0"/>
          </a:p>
        </p:txBody>
      </p:sp>
    </p:spTree>
    <p:extLst>
      <p:ext uri="{BB962C8B-B14F-4D97-AF65-F5344CB8AC3E}">
        <p14:creationId xmlns:p14="http://schemas.microsoft.com/office/powerpoint/2010/main" val="3326313128"/>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srcRect/>
          <a:stretch>
            <a:fillRect/>
          </a:stretch>
        </p:blipFill>
        <p:spPr bwMode="auto">
          <a:xfrm>
            <a:off x="1500166" y="357166"/>
            <a:ext cx="6429420" cy="5286412"/>
          </a:xfrm>
          <a:prstGeom prst="rect">
            <a:avLst/>
          </a:prstGeom>
          <a:noFill/>
          <a:ln w="9525">
            <a:noFill/>
            <a:miter lim="800000"/>
            <a:headEnd/>
            <a:tailEnd/>
          </a:ln>
          <a:effectLst/>
        </p:spPr>
      </p:pic>
    </p:spTree>
    <p:extLst>
      <p:ext uri="{BB962C8B-B14F-4D97-AF65-F5344CB8AC3E}">
        <p14:creationId xmlns:p14="http://schemas.microsoft.com/office/powerpoint/2010/main" val="311761260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28" y="1071546"/>
            <a:ext cx="7072362"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dirty="0" smtClean="0">
                <a:effectLst>
                  <a:outerShdw blurRad="38100" dist="38100" dir="2700000" algn="tl">
                    <a:srgbClr val="000000">
                      <a:alpha val="43137"/>
                    </a:srgbClr>
                  </a:outerShdw>
                </a:effectLst>
              </a:rPr>
              <a:t>Internal operations </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384165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28" y="357166"/>
            <a:ext cx="7072362" cy="1200329"/>
          </a:xfrm>
          <a:prstGeom prst="rect">
            <a:avLst/>
          </a:prstGeom>
        </p:spPr>
        <p:txBody>
          <a:bodyPr wrap="square">
            <a:spAutoFit/>
          </a:bodyPr>
          <a:lstStyle/>
          <a:p>
            <a:pPr algn="l"/>
            <a:r>
              <a:rPr lang="en-US" sz="2400" dirty="0" smtClean="0"/>
              <a:t>Drilling :- A drill enters the </a:t>
            </a:r>
            <a:r>
              <a:rPr lang="en-US" sz="2400" dirty="0" err="1" smtClean="0"/>
              <a:t>workpiece</a:t>
            </a:r>
            <a:r>
              <a:rPr lang="en-US" sz="2400" dirty="0" smtClean="0"/>
              <a:t> axially through the end and cuts a hole with a diameter equal to that of the tool.</a:t>
            </a:r>
            <a:endParaRPr lang="en-US" sz="2400" dirty="0"/>
          </a:p>
        </p:txBody>
      </p:sp>
      <p:pic>
        <p:nvPicPr>
          <p:cNvPr id="19457" name="Picture 1"/>
          <p:cNvPicPr>
            <a:picLocks noChangeAspect="1" noChangeArrowheads="1"/>
          </p:cNvPicPr>
          <p:nvPr/>
        </p:nvPicPr>
        <p:blipFill>
          <a:blip r:embed="rId2"/>
          <a:srcRect/>
          <a:stretch>
            <a:fillRect/>
          </a:stretch>
        </p:blipFill>
        <p:spPr bwMode="auto">
          <a:xfrm>
            <a:off x="1661204" y="1928802"/>
            <a:ext cx="6625572" cy="4071966"/>
          </a:xfrm>
          <a:prstGeom prst="rect">
            <a:avLst/>
          </a:prstGeom>
          <a:noFill/>
          <a:ln w="9525">
            <a:noFill/>
            <a:miter lim="800000"/>
            <a:headEnd/>
            <a:tailEnd/>
          </a:ln>
          <a:effectLst/>
        </p:spPr>
      </p:pic>
    </p:spTree>
    <p:extLst>
      <p:ext uri="{BB962C8B-B14F-4D97-AF65-F5344CB8AC3E}">
        <p14:creationId xmlns:p14="http://schemas.microsoft.com/office/powerpoint/2010/main" val="216899758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642919"/>
            <a:ext cx="7358114" cy="3046988"/>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Boring</a:t>
            </a:r>
            <a:r>
              <a:rPr lang="en-US" sz="2400" dirty="0" smtClean="0"/>
              <a:t> :- A boring tool enters the work piece axially and cuts along an internal surface to form different features, such as steps, tapers, chamfers, and contours. The boring tool is a single-point cutting tool, which can be set to cut the desired diameter by using an adjustable boring head. Boring is commonly performed after drilling a hole in order to enlarge the diameter or obtain more precise dimensions</a:t>
            </a:r>
            <a:r>
              <a:rPr lang="en-US" dirty="0" smtClean="0"/>
              <a:t>.</a:t>
            </a:r>
            <a:endParaRPr lang="en-US" dirty="0"/>
          </a:p>
        </p:txBody>
      </p:sp>
    </p:spTree>
    <p:extLst>
      <p:ext uri="{BB962C8B-B14F-4D97-AF65-F5344CB8AC3E}">
        <p14:creationId xmlns:p14="http://schemas.microsoft.com/office/powerpoint/2010/main" val="129940968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srcRect/>
          <a:stretch>
            <a:fillRect/>
          </a:stretch>
        </p:blipFill>
        <p:spPr bwMode="auto">
          <a:xfrm>
            <a:off x="1857356" y="284122"/>
            <a:ext cx="6000792" cy="5933367"/>
          </a:xfrm>
          <a:prstGeom prst="rect">
            <a:avLst/>
          </a:prstGeom>
          <a:noFill/>
          <a:ln w="9525">
            <a:noFill/>
            <a:miter lim="800000"/>
            <a:headEnd/>
            <a:tailEnd/>
          </a:ln>
          <a:effectLst/>
        </p:spPr>
      </p:pic>
    </p:spTree>
    <p:extLst>
      <p:ext uri="{BB962C8B-B14F-4D97-AF65-F5344CB8AC3E}">
        <p14:creationId xmlns:p14="http://schemas.microsoft.com/office/powerpoint/2010/main" val="328051175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500042"/>
            <a:ext cx="7215238" cy="2308324"/>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Reaming </a:t>
            </a:r>
            <a:r>
              <a:rPr lang="en-US" sz="2400" dirty="0" smtClean="0"/>
              <a:t>:- A reamer enters the work piece axially through the end and enlarges an existing hole to the diameter of the tool. Reaming removes a minimal amount of material and is often performed after drilling to obtain both a more accurate diameter and a smoother internal finish.</a:t>
            </a:r>
            <a:endParaRPr lang="en-US" sz="2400" dirty="0"/>
          </a:p>
        </p:txBody>
      </p:sp>
    </p:spTree>
    <p:extLst>
      <p:ext uri="{BB962C8B-B14F-4D97-AF65-F5344CB8AC3E}">
        <p14:creationId xmlns:p14="http://schemas.microsoft.com/office/powerpoint/2010/main" val="2149713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765026" y="714356"/>
            <a:ext cx="5944181" cy="5143536"/>
          </a:xfrm>
          <a:prstGeom prst="rect">
            <a:avLst/>
          </a:prstGeom>
          <a:noFill/>
          <a:ln w="9525">
            <a:noFill/>
            <a:miter lim="800000"/>
            <a:headEnd/>
            <a:tailEnd/>
          </a:ln>
          <a:effectLst/>
        </p:spPr>
      </p:pic>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a:off x="1857356" y="214314"/>
            <a:ext cx="6072230" cy="6072230"/>
          </a:xfrm>
          <a:prstGeom prst="rect">
            <a:avLst/>
          </a:prstGeom>
          <a:noFill/>
          <a:ln w="9525">
            <a:noFill/>
            <a:miter lim="800000"/>
            <a:headEnd/>
            <a:tailEnd/>
          </a:ln>
          <a:effectLst/>
        </p:spPr>
      </p:pic>
    </p:spTree>
    <p:extLst>
      <p:ext uri="{BB962C8B-B14F-4D97-AF65-F5344CB8AC3E}">
        <p14:creationId xmlns:p14="http://schemas.microsoft.com/office/powerpoint/2010/main" val="3693903095"/>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00166" y="785794"/>
            <a:ext cx="6929486" cy="1569660"/>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Tapping</a:t>
            </a:r>
            <a:r>
              <a:rPr lang="en-US" sz="2400" dirty="0" smtClean="0">
                <a:solidFill>
                  <a:srgbClr val="FF0000"/>
                </a:solidFill>
              </a:rPr>
              <a:t> </a:t>
            </a:r>
            <a:r>
              <a:rPr lang="en-US" sz="2400" dirty="0" smtClean="0"/>
              <a:t>:- A tap enters the work piece axially through the end and cuts internal threads into an existing hole. The existing hole is typically drilled by the required tap drill size that will accommodate the desired tap.</a:t>
            </a:r>
            <a:endParaRPr lang="en-US" sz="2400" dirty="0"/>
          </a:p>
        </p:txBody>
      </p:sp>
    </p:spTree>
    <p:extLst>
      <p:ext uri="{BB962C8B-B14F-4D97-AF65-F5344CB8AC3E}">
        <p14:creationId xmlns:p14="http://schemas.microsoft.com/office/powerpoint/2010/main" val="149043843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srcRect/>
          <a:stretch>
            <a:fillRect/>
          </a:stretch>
        </p:blipFill>
        <p:spPr bwMode="auto">
          <a:xfrm>
            <a:off x="2214546" y="500042"/>
            <a:ext cx="5715040" cy="5715040"/>
          </a:xfrm>
          <a:prstGeom prst="rect">
            <a:avLst/>
          </a:prstGeom>
          <a:noFill/>
          <a:ln w="9525">
            <a:noFill/>
            <a:miter lim="800000"/>
            <a:headEnd/>
            <a:tailEnd/>
          </a:ln>
          <a:effectLst/>
        </p:spPr>
      </p:pic>
    </p:spTree>
    <p:extLst>
      <p:ext uri="{BB962C8B-B14F-4D97-AF65-F5344CB8AC3E}">
        <p14:creationId xmlns:p14="http://schemas.microsoft.com/office/powerpoint/2010/main" val="4104815747"/>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57290" y="214290"/>
            <a:ext cx="7429552" cy="3416320"/>
          </a:xfrm>
          <a:prstGeom prst="rect">
            <a:avLst/>
          </a:prstGeom>
        </p:spPr>
        <p:txBody>
          <a:bodyPr wrap="square">
            <a:spAutoFit/>
          </a:bodyPr>
          <a:lstStyle/>
          <a:p>
            <a:pPr algn="l"/>
            <a:r>
              <a:rPr lang="en-US" sz="2400" dirty="0" smtClean="0">
                <a:solidFill>
                  <a:srgbClr val="FF0000"/>
                </a:solidFill>
                <a:effectLst>
                  <a:outerShdw blurRad="38100" dist="38100" dir="2700000" algn="tl">
                    <a:srgbClr val="000000">
                      <a:alpha val="43137"/>
                    </a:srgbClr>
                  </a:outerShdw>
                </a:effectLst>
              </a:rPr>
              <a:t>:-</a:t>
            </a:r>
            <a:r>
              <a:rPr lang="ar-IQ" sz="2400" dirty="0" smtClean="0">
                <a:solidFill>
                  <a:srgbClr val="FF0000"/>
                </a:solidFill>
                <a:effectLst>
                  <a:outerShdw blurRad="38100" dist="38100" dir="2700000" algn="tl">
                    <a:srgbClr val="000000">
                      <a:alpha val="43137"/>
                    </a:srgbClr>
                  </a:outerShdw>
                </a:effectLst>
              </a:rPr>
              <a:t> </a:t>
            </a:r>
            <a:r>
              <a:rPr lang="en-US" sz="2400" dirty="0" smtClean="0">
                <a:solidFill>
                  <a:srgbClr val="FF0000"/>
                </a:solidFill>
                <a:effectLst>
                  <a:outerShdw blurRad="38100" dist="38100" dir="2700000" algn="tl">
                    <a:srgbClr val="000000">
                      <a:alpha val="43137"/>
                    </a:srgbClr>
                  </a:outerShdw>
                </a:effectLst>
              </a:rPr>
              <a:t>Equipment</a:t>
            </a:r>
          </a:p>
          <a:p>
            <a:pPr algn="l"/>
            <a:r>
              <a:rPr lang="en-US" sz="2400" dirty="0" smtClean="0"/>
              <a:t>Turning machines, typically referred to as lathes, can be found in a variety of sizes and designs. While most lathes are horizontal turning machines, vertical machines are sometimes used, typically for large diameter work pieces. Turning machines can also be classified by the type of control that is offered. A manual lathe requires the operator to control the motion of the cutting tool during the turning operation.</a:t>
            </a:r>
            <a:endParaRPr lang="en-US" sz="2400" dirty="0"/>
          </a:p>
        </p:txBody>
      </p:sp>
    </p:spTree>
    <p:extLst>
      <p:ext uri="{BB962C8B-B14F-4D97-AF65-F5344CB8AC3E}">
        <p14:creationId xmlns:p14="http://schemas.microsoft.com/office/powerpoint/2010/main" val="4089750943"/>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357167"/>
            <a:ext cx="7572428" cy="3416320"/>
          </a:xfrm>
          <a:prstGeom prst="rect">
            <a:avLst/>
          </a:prstGeom>
        </p:spPr>
        <p:txBody>
          <a:bodyPr wrap="square">
            <a:spAutoFit/>
          </a:bodyPr>
          <a:lstStyle/>
          <a:p>
            <a:pPr algn="l"/>
            <a:r>
              <a:rPr lang="en-US" sz="2400" dirty="0" smtClean="0"/>
              <a:t>Turning machines are also able to be computer controlled, in which case they are referred to as a computer numerical control (CNC) lathe. CNC lathes rotate the work piece and move the cutting tool based on commands that are preprogrammed and offer very high precision. In this variety of turning machines, the main components that enable the work piece to be rotated and the cutting tool to be fed into the work piece remain the same. These components include </a:t>
            </a:r>
            <a:r>
              <a:rPr lang="ar-IQ" sz="2400" dirty="0" smtClean="0"/>
              <a:t>:</a:t>
            </a:r>
            <a:r>
              <a:rPr lang="en-US" sz="2400" dirty="0" smtClean="0"/>
              <a:t> the following</a:t>
            </a:r>
            <a:endParaRPr lang="ar-IQ" sz="2400" dirty="0"/>
          </a:p>
        </p:txBody>
      </p:sp>
    </p:spTree>
    <p:extLst>
      <p:ext uri="{BB962C8B-B14F-4D97-AF65-F5344CB8AC3E}">
        <p14:creationId xmlns:p14="http://schemas.microsoft.com/office/powerpoint/2010/main" val="112872869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srcRect/>
          <a:stretch>
            <a:fillRect/>
          </a:stretch>
        </p:blipFill>
        <p:spPr bwMode="auto">
          <a:xfrm>
            <a:off x="1071538" y="285729"/>
            <a:ext cx="7262866" cy="5500726"/>
          </a:xfrm>
          <a:prstGeom prst="rect">
            <a:avLst/>
          </a:prstGeom>
          <a:noFill/>
          <a:ln w="9525">
            <a:noFill/>
            <a:miter lim="800000"/>
            <a:headEnd/>
            <a:tailEnd/>
          </a:ln>
          <a:effectLst/>
        </p:spPr>
      </p:pic>
      <p:sp>
        <p:nvSpPr>
          <p:cNvPr id="3" name="مستطيل 2"/>
          <p:cNvSpPr/>
          <p:nvPr/>
        </p:nvSpPr>
        <p:spPr>
          <a:xfrm>
            <a:off x="2928926" y="6072206"/>
            <a:ext cx="2857520" cy="373282"/>
          </a:xfrm>
          <a:prstGeom prst="rect">
            <a:avLst/>
          </a:prstGeom>
        </p:spPr>
        <p:txBody>
          <a:bodyPr wrap="square">
            <a:spAutoFit/>
          </a:bodyPr>
          <a:lstStyle/>
          <a:p>
            <a:r>
              <a:rPr lang="en-US" b="1" dirty="0" smtClean="0"/>
              <a:t>Manual lathe</a:t>
            </a:r>
            <a:endParaRPr lang="ar-IQ" dirty="0"/>
          </a:p>
        </p:txBody>
      </p:sp>
    </p:spTree>
    <p:extLst>
      <p:ext uri="{BB962C8B-B14F-4D97-AF65-F5344CB8AC3E}">
        <p14:creationId xmlns:p14="http://schemas.microsoft.com/office/powerpoint/2010/main" val="1479562125"/>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357290" y="571480"/>
            <a:ext cx="700092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tabLst/>
            </a:pPr>
            <a:r>
              <a:rPr kumimoji="0" lang="en-US" sz="2400" i="0" u="none" strike="noStrike" cap="none" normalizeH="0" baseline="0" dirty="0" smtClean="0">
                <a:ln>
                  <a:noFill/>
                </a:ln>
                <a:effectLst>
                  <a:outerShdw blurRad="38100" dist="38100" dir="2700000" algn="tl">
                    <a:srgbClr val="000000">
                      <a:alpha val="43137"/>
                    </a:srgbClr>
                  </a:outerShdw>
                </a:effectLst>
                <a:cs typeface="Arial" pitchFamily="34" charset="0"/>
              </a:rPr>
              <a:t> </a:t>
            </a:r>
            <a:r>
              <a:rPr kumimoji="0" lang="ar-IQ" sz="2400" i="0" u="none" strike="noStrike" cap="none" normalizeH="0" baseline="0" dirty="0" smtClean="0">
                <a:ln>
                  <a:noFill/>
                </a:ln>
                <a:effectLst>
                  <a:outerShdw blurRad="38100" dist="38100" dir="2700000" algn="tl">
                    <a:srgbClr val="000000">
                      <a:alpha val="43137"/>
                    </a:srgbClr>
                  </a:outerShdw>
                </a:effectLst>
                <a:cs typeface="Arial" pitchFamily="34" charset="0"/>
              </a:rPr>
              <a:t>Bed</a:t>
            </a:r>
            <a:r>
              <a:rPr kumimoji="0" lang="en-US" sz="2400" i="0" u="none" strike="noStrike" cap="none" normalizeH="0" baseline="0" dirty="0" smtClean="0">
                <a:ln>
                  <a:noFill/>
                </a:ln>
                <a:effectLst>
                  <a:outerShdw blurRad="38100" dist="38100" dir="2700000" algn="tl">
                    <a:srgbClr val="000000">
                      <a:alpha val="43137"/>
                    </a:srgbClr>
                  </a:outerShdw>
                </a:effectLst>
                <a:cs typeface="Arial" pitchFamily="34" charset="0"/>
              </a:rPr>
              <a:t>:-</a:t>
            </a:r>
            <a:endParaRPr kumimoji="0" lang="ar-IQ" sz="2400" i="0" u="none" strike="noStrike" cap="none" normalizeH="0" baseline="0" dirty="0" smtClean="0">
              <a:ln>
                <a:noFill/>
              </a:ln>
              <a:effectLst>
                <a:outerShdw blurRad="38100" dist="38100" dir="2700000" algn="tl">
                  <a:srgbClr val="000000">
                    <a:alpha val="43137"/>
                  </a:srgbClr>
                </a:out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cs typeface="Arial" pitchFamily="34" charset="0"/>
              </a:rPr>
              <a:t> The bed of the turning machine is simply a large base that sits on the ground or a table and supports the other components of the machine. </a:t>
            </a:r>
          </a:p>
        </p:txBody>
      </p:sp>
      <p:sp>
        <p:nvSpPr>
          <p:cNvPr id="9218" name="Rectangle 2"/>
          <p:cNvSpPr>
            <a:spLocks noChangeArrowheads="1"/>
          </p:cNvSpPr>
          <p:nvPr/>
        </p:nvSpPr>
        <p:spPr bwMode="auto">
          <a:xfrm>
            <a:off x="1285852" y="2071678"/>
            <a:ext cx="72866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tabLst/>
            </a:pPr>
            <a:r>
              <a:rPr kumimoji="0" lang="ar-IQ" sz="2400" i="0" u="none" strike="noStrike" cap="none" normalizeH="0" baseline="0" dirty="0" smtClean="0">
                <a:ln>
                  <a:noFill/>
                </a:ln>
                <a:effectLst>
                  <a:outerShdw blurRad="38100" dist="38100" dir="2700000" algn="tl">
                    <a:srgbClr val="000000">
                      <a:alpha val="43137"/>
                    </a:srgbClr>
                  </a:outerShdw>
                </a:effectLst>
                <a:cs typeface="Arial" pitchFamily="34" charset="0"/>
              </a:rPr>
              <a:t>Headstock assembly</a:t>
            </a:r>
            <a:r>
              <a:rPr kumimoji="0" lang="en-US" sz="2400" i="0" u="none" strike="noStrike" cap="none" normalizeH="0" baseline="0" dirty="0" smtClean="0">
                <a:ln>
                  <a:noFill/>
                </a:ln>
                <a:effectLst>
                  <a:outerShdw blurRad="38100" dist="38100" dir="2700000" algn="tl">
                    <a:srgbClr val="000000">
                      <a:alpha val="43137"/>
                    </a:srgbClr>
                  </a:outerShdw>
                </a:effectLst>
                <a:cs typeface="Arial" pitchFamily="34" charset="0"/>
              </a:rPr>
              <a:t>:-</a:t>
            </a:r>
            <a:endParaRPr kumimoji="0" lang="ar-IQ" sz="2400" i="0" u="none" strike="noStrike" cap="none" normalizeH="0" baseline="0" dirty="0" smtClean="0">
              <a:ln>
                <a:noFill/>
              </a:ln>
              <a:effectLst>
                <a:outerShdw blurRad="38100" dist="38100" dir="2700000" algn="tl">
                  <a:srgbClr val="000000">
                    <a:alpha val="43137"/>
                  </a:srgbClr>
                </a:out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cs typeface="Arial" pitchFamily="34" charset="0"/>
              </a:rPr>
              <a:t> - The headstock assembly is the front section of the machine that is attached to the bed. This assembly contains the motor and drive system which powers the spindle. The spindle supports and rotates the workpiece, which is secured in a workpiece holder or fixture, such as a chuck or collet. </a:t>
            </a:r>
          </a:p>
        </p:txBody>
      </p:sp>
    </p:spTree>
    <p:extLst>
      <p:ext uri="{BB962C8B-B14F-4D97-AF65-F5344CB8AC3E}">
        <p14:creationId xmlns:p14="http://schemas.microsoft.com/office/powerpoint/2010/main" val="2143156757"/>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571480"/>
            <a:ext cx="7215238" cy="3046988"/>
          </a:xfrm>
          <a:prstGeom prst="rect">
            <a:avLst/>
          </a:prstGeom>
        </p:spPr>
        <p:txBody>
          <a:bodyPr wrap="square">
            <a:spAutoFit/>
          </a:bodyPr>
          <a:lstStyle/>
          <a:p>
            <a:pPr lvl="0" algn="l" fontAlgn="base">
              <a:spcBef>
                <a:spcPct val="0"/>
              </a:spcBef>
              <a:spcAft>
                <a:spcPct val="0"/>
              </a:spcAft>
            </a:pPr>
            <a:r>
              <a:rPr lang="ar-IQ" sz="2400" dirty="0" smtClean="0">
                <a:effectLst>
                  <a:outerShdw blurRad="38100" dist="38100" dir="2700000" algn="tl">
                    <a:srgbClr val="000000">
                      <a:alpha val="43137"/>
                    </a:srgbClr>
                  </a:outerShdw>
                </a:effectLst>
                <a:cs typeface="Arial" pitchFamily="34" charset="0"/>
              </a:rPr>
              <a:t>Tailstock assembly</a:t>
            </a:r>
            <a:r>
              <a:rPr lang="en-US" sz="2400" dirty="0" smtClean="0">
                <a:effectLst>
                  <a:outerShdw blurRad="38100" dist="38100" dir="2700000" algn="tl">
                    <a:srgbClr val="000000">
                      <a:alpha val="43137"/>
                    </a:srgbClr>
                  </a:outerShdw>
                </a:effectLst>
                <a:cs typeface="Arial" pitchFamily="34" charset="0"/>
              </a:rPr>
              <a:t>:-</a:t>
            </a:r>
            <a:r>
              <a:rPr lang="ar-IQ" sz="2400" b="1" dirty="0" smtClean="0">
                <a:solidFill>
                  <a:srgbClr val="FF0000"/>
                </a:solidFill>
                <a:cs typeface="Arial" pitchFamily="34" charset="0"/>
              </a:rPr>
              <a:t> </a:t>
            </a:r>
          </a:p>
          <a:p>
            <a:pPr lvl="0" algn="l" rtl="0" eaLnBrk="0" fontAlgn="base" hangingPunct="0">
              <a:spcBef>
                <a:spcPct val="0"/>
              </a:spcBef>
              <a:spcAft>
                <a:spcPct val="0"/>
              </a:spcAft>
            </a:pPr>
            <a:r>
              <a:rPr lang="ar-IQ" sz="2400" dirty="0" smtClean="0">
                <a:cs typeface="Arial" pitchFamily="34" charset="0"/>
              </a:rPr>
              <a:t>  The tailstock assembly is the rear section of the machine that is attached to the bed. The purpose of this assembly is to support the other end of the workpiece and allow it to rotate, as it's driven by the spindle. For some turning operations, the workpiece is not supported by the tailstock so that material can be removed from the end. </a:t>
            </a:r>
          </a:p>
        </p:txBody>
      </p:sp>
    </p:spTree>
    <p:extLst>
      <p:ext uri="{BB962C8B-B14F-4D97-AF65-F5344CB8AC3E}">
        <p14:creationId xmlns:p14="http://schemas.microsoft.com/office/powerpoint/2010/main" val="166582234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57290" y="785794"/>
            <a:ext cx="707236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tabLst/>
            </a:pPr>
            <a:r>
              <a:rPr kumimoji="0" lang="ar-IQ" sz="2400"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Carriag</a:t>
            </a:r>
            <a:r>
              <a:rPr kumimoji="0" lang="en-US" sz="2400"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a:t>
            </a:r>
            <a:endParaRPr kumimoji="0" lang="ar-IQ" sz="2400"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Arial" pitchFamily="34" charset="0"/>
                <a:cs typeface="Arial" pitchFamily="34" charset="0"/>
              </a:rPr>
              <a:t>  The carriage is a platform that slides alongside the workpiece, allowing the cutting tool to cut away material as it moves. The carriage rests on tracks that lay on the bed, called "ways", and is advanced by a lead screw powered by a motor or hand wheel. </a:t>
            </a:r>
          </a:p>
        </p:txBody>
      </p:sp>
    </p:spTree>
    <p:extLst>
      <p:ext uri="{BB962C8B-B14F-4D97-AF65-F5344CB8AC3E}">
        <p14:creationId xmlns:p14="http://schemas.microsoft.com/office/powerpoint/2010/main" val="90818580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571604" y="214289"/>
            <a:ext cx="571504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tabLst/>
            </a:pPr>
            <a:r>
              <a:rPr kumimoji="0" lang="en-US" sz="2400" i="0" u="none" strike="noStrike" cap="none" normalizeH="0" baseline="0" dirty="0" smtClean="0">
                <a:ln>
                  <a:noFill/>
                </a:ln>
                <a:effectLst>
                  <a:outerShdw blurRad="38100" dist="38100" dir="2700000" algn="tl">
                    <a:srgbClr val="000000">
                      <a:alpha val="43137"/>
                    </a:srgbClr>
                  </a:outerShdw>
                </a:effectLst>
                <a:cs typeface="Arial" pitchFamily="34" charset="0"/>
              </a:rPr>
              <a:t> </a:t>
            </a:r>
            <a:r>
              <a:rPr kumimoji="0" lang="ar-IQ" sz="2400" i="0" u="none" strike="noStrike" cap="none" normalizeH="0" baseline="0" dirty="0" smtClean="0">
                <a:ln>
                  <a:noFill/>
                </a:ln>
                <a:effectLst>
                  <a:outerShdw blurRad="38100" dist="38100" dir="2700000" algn="tl">
                    <a:srgbClr val="000000">
                      <a:alpha val="43137"/>
                    </a:srgbClr>
                  </a:outerShdw>
                </a:effectLst>
                <a:cs typeface="Arial" pitchFamily="34" charset="0"/>
              </a:rPr>
              <a:t>Cross slide</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cs typeface="Arial" pitchFamily="34" charset="0"/>
              </a:rPr>
              <a:t>  The cross slide is attached to the top of the carriage and allows the tool to move towards or away from the workpiece, changing the depth of cut. As with the carriage, the cross slide is powered by a motor or hand wheel.</a:t>
            </a:r>
            <a:r>
              <a:rPr kumimoji="0" lang="ar-IQ" sz="32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3459235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642918"/>
            <a:ext cx="8358246" cy="2739211"/>
          </a:xfrm>
          <a:prstGeom prst="rect">
            <a:avLst/>
          </a:prstGeom>
        </p:spPr>
        <p:txBody>
          <a:bodyPr wrap="square">
            <a:spAutoFit/>
          </a:bodyPr>
          <a:lstStyle/>
          <a:p>
            <a:pPr algn="l"/>
            <a:r>
              <a:rPr lang="ar-IQ" sz="2400" b="1" dirty="0" smtClean="0"/>
              <a:t>-:</a:t>
            </a:r>
            <a:r>
              <a:rPr lang="en-US" sz="2400" dirty="0" smtClean="0">
                <a:solidFill>
                  <a:srgbClr val="FF0000"/>
                </a:solidFill>
              </a:rPr>
              <a:t>Continuous Chip with Build-up Edge</a:t>
            </a:r>
            <a:r>
              <a:rPr lang="en-US" sz="2400" dirty="0" smtClean="0"/>
              <a:t> </a:t>
            </a:r>
          </a:p>
          <a:p>
            <a:pPr algn="l"/>
            <a:r>
              <a:rPr lang="en-US" sz="2400" dirty="0" smtClean="0"/>
              <a:t>This is a chip to be avoided and is caused by small particles from the work piece becoming welded to the tool face under high pressure and heat. The phenomenon results in a poor finish and damage to the tool. It can be minimized or prevented by using light cuts at higher speeds with an appropriate cutting lubricant</a:t>
            </a:r>
            <a:endParaRPr lang="ar-IQ" sz="2400"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214414" y="428604"/>
            <a:ext cx="7572428"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tabLst/>
            </a:pPr>
            <a:r>
              <a:rPr kumimoji="0" lang="ar-IQ" sz="2400" i="0" u="none" strike="noStrike" cap="none" normalizeH="0" baseline="0" dirty="0" smtClean="0">
                <a:ln>
                  <a:noFill/>
                </a:ln>
                <a:effectLst>
                  <a:outerShdw blurRad="38100" dist="38100" dir="2700000" algn="tl">
                    <a:srgbClr val="000000">
                      <a:alpha val="43137"/>
                    </a:srgbClr>
                  </a:outerShdw>
                </a:effectLst>
                <a:cs typeface="Arial" pitchFamily="34" charset="0"/>
              </a:rPr>
              <a:t>Compound</a:t>
            </a:r>
            <a:r>
              <a:rPr kumimoji="0" lang="en-US" sz="2400" i="0" u="none" strike="noStrike" cap="none" normalizeH="0" baseline="0" dirty="0" smtClean="0">
                <a:ln>
                  <a:noFill/>
                </a:ln>
                <a:effectLst>
                  <a:outerShdw blurRad="38100" dist="38100" dir="2700000" algn="tl">
                    <a:srgbClr val="000000">
                      <a:alpha val="43137"/>
                    </a:srgbClr>
                  </a:outerShdw>
                </a:effectLst>
                <a:cs typeface="Arial" pitchFamily="34" charset="0"/>
              </a:rPr>
              <a:t>:-</a:t>
            </a:r>
            <a:endParaRPr kumimoji="0" lang="ar-IQ" sz="2400" i="0" u="none" strike="noStrike" cap="none" normalizeH="0" baseline="0" dirty="0" smtClean="0">
              <a:ln>
                <a:noFill/>
              </a:ln>
              <a:effectLst>
                <a:outerShdw blurRad="38100" dist="38100" dir="2700000" algn="tl">
                  <a:srgbClr val="000000">
                    <a:alpha val="43137"/>
                  </a:srgbClr>
                </a:out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cs typeface="Arial" pitchFamily="34" charset="0"/>
              </a:rPr>
              <a:t>  The compound is attached on top of the cross slide and supports the cutting tool. The cutting tool is secured in a tool post which is fixed to the compound. The compound can rotate to alter the angle of the cutting tool relative to the workpiece</a:t>
            </a:r>
            <a:r>
              <a:rPr kumimoji="0" lang="ar-IQ" sz="28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387248958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214414" y="357166"/>
            <a:ext cx="7143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tabLst/>
            </a:pPr>
            <a:r>
              <a:rPr kumimoji="0" lang="ar-IQ" sz="2400" b="1" i="0" u="none" strike="noStrike" cap="none" normalizeH="0" baseline="0" dirty="0" smtClean="0">
                <a:ln>
                  <a:noFill/>
                </a:ln>
                <a:effectLst/>
                <a:cs typeface="Arial" pitchFamily="34" charset="0"/>
              </a:rPr>
              <a:t>Turret</a:t>
            </a:r>
            <a:r>
              <a:rPr kumimoji="0" lang="en-US" sz="2400" b="1" i="0" u="none" strike="noStrike" cap="none" normalizeH="0" baseline="0" dirty="0" smtClean="0">
                <a:ln>
                  <a:noFill/>
                </a:ln>
                <a:effectLst/>
                <a:cs typeface="Arial" pitchFamily="34" charset="0"/>
              </a:rPr>
              <a:t>:-</a:t>
            </a:r>
            <a:endParaRPr kumimoji="0" lang="ar-IQ" sz="2400" b="1"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cs typeface="Arial" pitchFamily="34" charset="0"/>
              </a:rPr>
              <a:t>  Some machines include a turret, which can hold multiple cutting tools and rotates the required tool into position to cut the workpiece. The turret also moves along the workpiece, feeding the cutting tool into the material. While most cutting tools are stationary in the turret, live tooling can also be used. Live tooling refers to powered tools, such as mills, drills, reamers, and taps, which rotate and cut the workpiece. </a:t>
            </a:r>
          </a:p>
        </p:txBody>
      </p:sp>
    </p:spTree>
    <p:extLst>
      <p:ext uri="{BB962C8B-B14F-4D97-AF65-F5344CB8AC3E}">
        <p14:creationId xmlns:p14="http://schemas.microsoft.com/office/powerpoint/2010/main" val="49372999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428604"/>
            <a:ext cx="7358114" cy="4154984"/>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Tooling:-</a:t>
            </a:r>
          </a:p>
          <a:p>
            <a:pPr algn="l"/>
            <a:r>
              <a:rPr lang="en-US" sz="2400" dirty="0" smtClean="0"/>
              <a:t>The tooling that is required for turning is typically a sharp single-point cutting tool that is either a single piece of metal or a long rectangular tool shank with a sharp insert attached to the end. These inserts can vary in size and shape, but are typically a square, triangle, or diamond shaped piece. These cutting tools are inserted into the turret or a tool holder and fed into the rotating work piece to cut away material. These single point cutting tools are available in a variety of shapes that allow for the formation of different features. </a:t>
            </a:r>
            <a:endParaRPr lang="en-US" sz="2400" dirty="0"/>
          </a:p>
        </p:txBody>
      </p:sp>
    </p:spTree>
    <p:extLst>
      <p:ext uri="{BB962C8B-B14F-4D97-AF65-F5344CB8AC3E}">
        <p14:creationId xmlns:p14="http://schemas.microsoft.com/office/powerpoint/2010/main" val="1000006594"/>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357166"/>
            <a:ext cx="7215238" cy="2739211"/>
          </a:xfrm>
          <a:prstGeom prst="rect">
            <a:avLst/>
          </a:prstGeom>
        </p:spPr>
        <p:txBody>
          <a:bodyPr wrap="square">
            <a:spAutoFit/>
          </a:bodyPr>
          <a:lstStyle/>
          <a:p>
            <a:pPr algn="l"/>
            <a:r>
              <a:rPr lang="en-US" sz="2400" dirty="0" smtClean="0"/>
              <a:t>All cutting tools that are used in turning can be found in a variety of materials, which will determine the tool's properties and the work piece materials for which it is best suited. These properties include the tool's hardness, toughness, and resistance to wear. The most common tool materials that are used include the following:</a:t>
            </a:r>
            <a:br>
              <a:rPr lang="en-US" sz="2400" dirty="0" smtClean="0"/>
            </a:br>
            <a:r>
              <a:rPr lang="en-US" sz="2800" dirty="0" smtClean="0"/>
              <a:t>.</a:t>
            </a:r>
            <a:endParaRPr lang="en-US" sz="2800" dirty="0"/>
          </a:p>
        </p:txBody>
      </p:sp>
    </p:spTree>
    <p:extLst>
      <p:ext uri="{BB962C8B-B14F-4D97-AF65-F5344CB8AC3E}">
        <p14:creationId xmlns:p14="http://schemas.microsoft.com/office/powerpoint/2010/main" val="396159423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28" y="285728"/>
            <a:ext cx="7500990" cy="4216539"/>
          </a:xfrm>
          <a:prstGeom prst="rect">
            <a:avLst/>
          </a:prstGeom>
        </p:spPr>
        <p:txBody>
          <a:bodyPr wrap="square">
            <a:spAutoFit/>
          </a:bodyPr>
          <a:lstStyle/>
          <a:p>
            <a:pPr algn="l"/>
            <a:r>
              <a:rPr lang="en-US" sz="2400" dirty="0" smtClean="0"/>
              <a:t>1-High-speed steel (HSS)</a:t>
            </a:r>
          </a:p>
          <a:p>
            <a:pPr algn="l"/>
            <a:r>
              <a:rPr lang="en-US" sz="2400" dirty="0" smtClean="0"/>
              <a:t>2-Carbide</a:t>
            </a:r>
          </a:p>
          <a:p>
            <a:pPr algn="l"/>
            <a:r>
              <a:rPr lang="en-US" sz="2400" dirty="0" smtClean="0"/>
              <a:t>3-Carbon steel</a:t>
            </a:r>
          </a:p>
          <a:p>
            <a:pPr algn="l"/>
            <a:r>
              <a:rPr lang="en-US" sz="2400" dirty="0" smtClean="0"/>
              <a:t>4-Cobalt high speed steel</a:t>
            </a:r>
            <a:br>
              <a:rPr lang="en-US" sz="2400" dirty="0" smtClean="0"/>
            </a:br>
            <a:r>
              <a:rPr lang="en-US" sz="2400" dirty="0" smtClean="0"/>
              <a:t>The material of the tool is chosen based upon a number of factors, including the material of the </a:t>
            </a:r>
            <a:r>
              <a:rPr lang="en-US" sz="2400" dirty="0" err="1" smtClean="0"/>
              <a:t>workpiece</a:t>
            </a:r>
            <a:r>
              <a:rPr lang="en-US" sz="2400" dirty="0" smtClean="0"/>
              <a:t>, cost, and tool life. Tool life is an important characteristic that is considered when selecting a tool, as it greatly affects the manufacturing costs. A short tool life will not only require additional tools to be tool each time it becomes too worn.</a:t>
            </a:r>
          </a:p>
          <a:p>
            <a:pPr algn="l"/>
            <a:endParaRPr lang="ar-IQ" sz="2800" dirty="0"/>
          </a:p>
        </p:txBody>
      </p:sp>
    </p:spTree>
    <p:extLst>
      <p:ext uri="{BB962C8B-B14F-4D97-AF65-F5344CB8AC3E}">
        <p14:creationId xmlns:p14="http://schemas.microsoft.com/office/powerpoint/2010/main" val="1629769776"/>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285729"/>
            <a:ext cx="7143800" cy="4154984"/>
          </a:xfrm>
          <a:prstGeom prst="rect">
            <a:avLst/>
          </a:prstGeom>
        </p:spPr>
        <p:txBody>
          <a:bodyPr wrap="square">
            <a:spAutoFit/>
          </a:bodyPr>
          <a:lstStyle/>
          <a:p>
            <a:pPr algn="l"/>
            <a:r>
              <a:rPr lang="en-US" sz="2400" dirty="0" smtClean="0"/>
              <a:t>Work piece </a:t>
            </a:r>
            <a:br>
              <a:rPr lang="en-US" sz="2400" dirty="0" smtClean="0"/>
            </a:br>
            <a:r>
              <a:rPr lang="en-US" sz="2400" dirty="0" smtClean="0"/>
              <a:t>Select a material that minimizes overall cost. An inexpensive work piece may result in longer cut times and more tool wear, increasing the total cost </a:t>
            </a:r>
          </a:p>
          <a:p>
            <a:pPr algn="l"/>
            <a:r>
              <a:rPr lang="en-US" sz="2400" dirty="0" smtClean="0"/>
              <a:t>Minimize the amount of turning that is required by pre-cutting the work piece close to the desired size and shape</a:t>
            </a:r>
          </a:p>
          <a:p>
            <a:pPr algn="l"/>
            <a:r>
              <a:rPr lang="en-US" sz="2400" dirty="0" smtClean="0"/>
              <a:t>Select the size of the work piece such that a large enough surface exists for the work piece to be securely clamped. Also, the clamped surface should allow clearance between the tool and the fixture for any cuts </a:t>
            </a:r>
            <a:endParaRPr lang="en-US" sz="2400" dirty="0"/>
          </a:p>
        </p:txBody>
      </p:sp>
    </p:spTree>
    <p:extLst>
      <p:ext uri="{BB962C8B-B14F-4D97-AF65-F5344CB8AC3E}">
        <p14:creationId xmlns:p14="http://schemas.microsoft.com/office/powerpoint/2010/main" val="726906491"/>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335846"/>
            <a:ext cx="7500990" cy="4154984"/>
          </a:xfrm>
          <a:prstGeom prst="rect">
            <a:avLst/>
          </a:prstGeom>
        </p:spPr>
        <p:txBody>
          <a:bodyPr wrap="square">
            <a:spAutoFit/>
          </a:bodyPr>
          <a:lstStyle/>
          <a:p>
            <a:pPr algn="l"/>
            <a:r>
              <a:rPr lang="en-US" sz="2400" dirty="0" smtClean="0">
                <a:effectLst>
                  <a:outerShdw blurRad="38100" dist="38100" dir="2700000" algn="tl">
                    <a:srgbClr val="000000">
                      <a:alpha val="43137"/>
                    </a:srgbClr>
                  </a:outerShdw>
                </a:effectLst>
              </a:rPr>
              <a:t>Production cost:- </a:t>
            </a:r>
            <a:r>
              <a:rPr lang="en-US" sz="2400" dirty="0" smtClean="0"/>
              <a:t/>
            </a:r>
            <a:br>
              <a:rPr lang="en-US" sz="2400" dirty="0" smtClean="0"/>
            </a:br>
            <a:r>
              <a:rPr lang="en-US" sz="2400" dirty="0" smtClean="0"/>
              <a:t>The production cost is a result of the total production time and the hourly rate. The production time includes the setup time, load time, cut time, idle time, and tool replacement time. Decreasing any of these time components will reduce cost. The setup time and load time are dependent upon the skill of the operator. The cut time, however, is dependent upon many factors that affect the cut length and feed rate. The cut length can be shortened by optimizing the number of operations that are required and reducing the feature size if possible..</a:t>
            </a:r>
            <a:endParaRPr lang="en-US" sz="2400" dirty="0"/>
          </a:p>
        </p:txBody>
      </p:sp>
    </p:spTree>
    <p:extLst>
      <p:ext uri="{BB962C8B-B14F-4D97-AF65-F5344CB8AC3E}">
        <p14:creationId xmlns:p14="http://schemas.microsoft.com/office/powerpoint/2010/main" val="1115630325"/>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428604"/>
            <a:ext cx="6858048" cy="2308324"/>
          </a:xfrm>
          <a:prstGeom prst="rect">
            <a:avLst/>
          </a:prstGeom>
        </p:spPr>
        <p:txBody>
          <a:bodyPr wrap="square">
            <a:spAutoFit/>
          </a:bodyPr>
          <a:lstStyle/>
          <a:p>
            <a:pPr algn="l"/>
            <a:r>
              <a:rPr lang="en-US" sz="2400" dirty="0" smtClean="0"/>
              <a:t>The feed rate is affected by the operation type</a:t>
            </a:r>
            <a:r>
              <a:rPr lang="en-US" sz="2400" smtClean="0"/>
              <a:t>, work piece </a:t>
            </a:r>
            <a:r>
              <a:rPr lang="en-US" sz="2400" dirty="0" smtClean="0"/>
              <a:t>material, tool material, tool size, and various cutting parameters such as the radial depth of cut. Lastly, the tool replacement time is a direct result of the number of tool replacements which is discussed regarding the tooling cost</a:t>
            </a:r>
            <a:endParaRPr lang="ar-IQ" sz="2400" dirty="0"/>
          </a:p>
        </p:txBody>
      </p:sp>
    </p:spTree>
    <p:extLst>
      <p:ext uri="{BB962C8B-B14F-4D97-AF65-F5344CB8AC3E}">
        <p14:creationId xmlns:p14="http://schemas.microsoft.com/office/powerpoint/2010/main" val="3081363591"/>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71604" y="500042"/>
            <a:ext cx="1206420" cy="369332"/>
          </a:xfrm>
          <a:prstGeom prst="rect">
            <a:avLst/>
          </a:prstGeom>
        </p:spPr>
        <p:txBody>
          <a:bodyPr wrap="none">
            <a:spAutoFit/>
          </a:bodyPr>
          <a:lstStyle/>
          <a:p>
            <a:r>
              <a:rPr lang="en-US" dirty="0" smtClean="0">
                <a:effectLst>
                  <a:outerShdw blurRad="38100" dist="38100" dir="2700000" algn="tl">
                    <a:srgbClr val="000000">
                      <a:alpha val="43137"/>
                    </a:srgbClr>
                  </a:outerShdw>
                  <a:reflection blurRad="12700" stA="48000" endA="300" endPos="55000" dir="5400000" sy="-90000" algn="bl" rotWithShape="0"/>
                </a:effectLst>
              </a:rPr>
              <a:t>Post-test :-</a:t>
            </a:r>
            <a:endParaRPr lang="ar-IQ" dirty="0"/>
          </a:p>
        </p:txBody>
      </p:sp>
      <p:sp>
        <p:nvSpPr>
          <p:cNvPr id="3" name="مستطيل 2"/>
          <p:cNvSpPr/>
          <p:nvPr/>
        </p:nvSpPr>
        <p:spPr>
          <a:xfrm>
            <a:off x="1714480" y="928670"/>
            <a:ext cx="6858048" cy="738664"/>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
        <p:nvSpPr>
          <p:cNvPr id="4" name="مستطيل 3"/>
          <p:cNvSpPr/>
          <p:nvPr/>
        </p:nvSpPr>
        <p:spPr>
          <a:xfrm>
            <a:off x="1785918" y="1720840"/>
            <a:ext cx="6429420" cy="3139321"/>
          </a:xfrm>
          <a:prstGeom prst="rect">
            <a:avLst/>
          </a:prstGeom>
        </p:spPr>
        <p:txBody>
          <a:bodyPr wrap="square">
            <a:spAutoFit/>
          </a:bodyPr>
          <a:lstStyle/>
          <a:p>
            <a:pPr algn="l" rtl="0"/>
            <a:r>
              <a:rPr lang="en-US" dirty="0" smtClean="0"/>
              <a:t>1 - by-products of the process (turning ) is: -</a:t>
            </a:r>
            <a:br>
              <a:rPr lang="en-US" dirty="0" smtClean="0"/>
            </a:br>
            <a:r>
              <a:rPr lang="en-US" dirty="0" smtClean="0"/>
              <a:t>A - Reich.</a:t>
            </a:r>
            <a:br>
              <a:rPr lang="en-US" dirty="0" smtClean="0"/>
            </a:br>
            <a:r>
              <a:rPr lang="en-US" dirty="0" smtClean="0"/>
              <a:t>B - oxidation surfaces.</a:t>
            </a:r>
            <a:br>
              <a:rPr lang="en-US" dirty="0" smtClean="0"/>
            </a:br>
            <a:r>
              <a:rPr lang="en-US" dirty="0" smtClean="0"/>
              <a:t>C - Changes the structure of the metal.</a:t>
            </a:r>
            <a:br>
              <a:rPr lang="en-US" dirty="0" smtClean="0"/>
            </a:br>
            <a:r>
              <a:rPr lang="en-US" dirty="0" smtClean="0"/>
              <a:t>2 - dimensional measurements to Products process (turning) are: -</a:t>
            </a:r>
            <a:br>
              <a:rPr lang="en-US" dirty="0" smtClean="0"/>
            </a:br>
            <a:r>
              <a:rPr lang="en-US" dirty="0" smtClean="0"/>
              <a:t>A - final.</a:t>
            </a:r>
            <a:br>
              <a:rPr lang="en-US" dirty="0" smtClean="0"/>
            </a:br>
            <a:r>
              <a:rPr lang="en-US" dirty="0" smtClean="0"/>
              <a:t>B - is infinite.</a:t>
            </a:r>
            <a:br>
              <a:rPr lang="en-US" dirty="0" smtClean="0"/>
            </a:br>
            <a:r>
              <a:rPr lang="en-US" dirty="0" smtClean="0"/>
              <a:t>3 - called the operating tools used in the process (turning): -</a:t>
            </a:r>
            <a:br>
              <a:rPr lang="en-US" dirty="0" smtClean="0"/>
            </a:br>
            <a:r>
              <a:rPr lang="en-US" dirty="0" smtClean="0"/>
              <a:t>A - cutting tools.</a:t>
            </a:r>
            <a:br>
              <a:rPr lang="en-US" dirty="0" smtClean="0"/>
            </a:br>
            <a:r>
              <a:rPr lang="en-US" dirty="0" smtClean="0"/>
              <a:t>B - the formation of molds.</a:t>
            </a:r>
          </a:p>
        </p:txBody>
      </p:sp>
    </p:spTree>
    <p:extLst>
      <p:ext uri="{BB962C8B-B14F-4D97-AF65-F5344CB8AC3E}">
        <p14:creationId xmlns:p14="http://schemas.microsoft.com/office/powerpoint/2010/main" val="1901971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1888993" y="714356"/>
            <a:ext cx="5772531" cy="507209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714348" y="500042"/>
            <a:ext cx="7572428"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400" i="0" u="none"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rPr>
              <a:t>Chip Breaker</a:t>
            </a:r>
            <a:r>
              <a:rPr kumimoji="0" lang="ar-IQ" sz="2400" b="1" i="0" u="none" strike="noStrike" cap="none" normalizeH="0" baseline="0" dirty="0" smtClean="0">
                <a:ln>
                  <a:noFill/>
                </a:ln>
                <a:solidFill>
                  <a:schemeClr val="tx1"/>
                </a:solidFill>
                <a:effectLst/>
                <a:cs typeface="Arial" pitchFamily="34" charset="0"/>
              </a:rPr>
              <a:t> </a:t>
            </a:r>
            <a:endParaRPr kumimoji="0" lang="ar-IQ"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cs typeface="Arial" pitchFamily="34" charset="0"/>
              </a:rPr>
              <a:t>A chip breaker is used to break the continuous chip into sections so that the chips cannot tangle around the cutting tool. The simplest form of chip breaker is made by grinding a groove on the tool face a few millimeters behind the cutting edge. </a:t>
            </a: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000" b="0" i="0" u="none" strike="noStrike" cap="none" normalizeH="0" baseline="0" dirty="0" smtClean="0">
                <a:ln>
                  <a:noFill/>
                </a:ln>
                <a:solidFill>
                  <a:schemeClr val="tx1"/>
                </a:solidFill>
                <a:effectLst/>
                <a:latin typeface="Arial" pitchFamily="34" charset="0"/>
                <a:cs typeface="Arial" pitchFamily="34" charset="0"/>
                <a:hlinkClick r:id="rId2"/>
              </a:rPr>
              <a:t>  </a:t>
            </a:r>
            <a:r>
              <a:rPr kumimoji="0" lang="ar-IQ" sz="800" b="0" i="0" u="none" strike="noStrike" cap="none" normalizeH="0" baseline="0" dirty="0" smtClean="0">
                <a:ln>
                  <a:noFill/>
                </a:ln>
                <a:solidFill>
                  <a:schemeClr val="tx1"/>
                </a:solidFill>
                <a:effectLst/>
                <a:latin typeface="Arial" pitchFamily="34" charset="0"/>
                <a:cs typeface="Arial" pitchFamily="34" charset="0"/>
              </a:rPr>
              <a:t> </a:t>
            </a:r>
            <a:endParaRPr kumimoji="0" lang="ar-IQ"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1800" dirty="0" smtClean="0">
                <a:effectLst>
                  <a:outerShdw blurRad="38100" dist="38100" dir="2700000" algn="tl">
                    <a:srgbClr val="000000">
                      <a:alpha val="43137"/>
                    </a:srgbClr>
                  </a:outerShdw>
                  <a:reflection blurRad="12700" stA="48000" endA="300" endPos="55000" dir="5400000" sy="-90000" algn="bl" rotWithShape="0"/>
                </a:effectLst>
                <a:latin typeface="+mn-lt"/>
              </a:rPr>
              <a:t>Post-test :-</a:t>
            </a:r>
            <a:endParaRPr lang="ar-IQ" sz="1800" dirty="0">
              <a:effectLst>
                <a:outerShdw blurRad="38100" dist="38100" dir="2700000" algn="tl">
                  <a:srgbClr val="000000">
                    <a:alpha val="43137"/>
                  </a:srgbClr>
                </a:outerShdw>
                <a:reflection blurRad="12700" stA="48000" endA="300" endPos="55000" dir="5400000" sy="-90000" algn="bl" rotWithShape="0"/>
              </a:effectLst>
              <a:latin typeface="+mn-lt"/>
            </a:endParaRPr>
          </a:p>
        </p:txBody>
      </p:sp>
      <p:sp>
        <p:nvSpPr>
          <p:cNvPr id="3" name="عنصر نائب للمحتوى 2"/>
          <p:cNvSpPr>
            <a:spLocks noGrp="1"/>
          </p:cNvSpPr>
          <p:nvPr>
            <p:ph idx="1"/>
          </p:nvPr>
        </p:nvSpPr>
        <p:spPr/>
        <p:txBody>
          <a:bodyPr>
            <a:normAutofit/>
          </a:bodyPr>
          <a:lstStyle/>
          <a:p>
            <a:pPr algn="l"/>
            <a:r>
              <a:rPr lang="en-US" sz="1800" dirty="0" smtClean="0"/>
              <a:t>Circle the letter preceding the correct answer for each of the following</a:t>
            </a:r>
            <a:r>
              <a:rPr lang="en-US" sz="2400" dirty="0" smtClean="0"/>
              <a:t>:</a:t>
            </a:r>
            <a:endParaRPr lang="ar-IQ" sz="2400" dirty="0"/>
          </a:p>
        </p:txBody>
      </p:sp>
      <p:sp>
        <p:nvSpPr>
          <p:cNvPr id="4" name="مستطيل 3"/>
          <p:cNvSpPr/>
          <p:nvPr/>
        </p:nvSpPr>
        <p:spPr>
          <a:xfrm>
            <a:off x="428596" y="2357430"/>
            <a:ext cx="8001056" cy="3139321"/>
          </a:xfrm>
          <a:prstGeom prst="rect">
            <a:avLst/>
          </a:prstGeom>
        </p:spPr>
        <p:txBody>
          <a:bodyPr wrap="square">
            <a:spAutoFit/>
          </a:bodyPr>
          <a:lstStyle/>
          <a:p>
            <a:pPr algn="l" rtl="0"/>
            <a:r>
              <a:rPr lang="en-US" dirty="0" smtClean="0"/>
              <a:t>1 - by-products of the process () is: -</a:t>
            </a:r>
            <a:br>
              <a:rPr lang="en-US" dirty="0" smtClean="0"/>
            </a:br>
            <a:r>
              <a:rPr lang="en-US" dirty="0" smtClean="0"/>
              <a:t>A - Reich.</a:t>
            </a:r>
            <a:br>
              <a:rPr lang="en-US" dirty="0" smtClean="0"/>
            </a:br>
            <a:r>
              <a:rPr lang="en-US" dirty="0" smtClean="0"/>
              <a:t>B - oxidation surfaces.</a:t>
            </a:r>
            <a:br>
              <a:rPr lang="en-US" dirty="0" smtClean="0"/>
            </a:br>
            <a:r>
              <a:rPr lang="en-US" dirty="0" smtClean="0"/>
              <a:t>C - Changes the structure of the metal.</a:t>
            </a:r>
            <a:br>
              <a:rPr lang="en-US" dirty="0" smtClean="0"/>
            </a:br>
            <a:r>
              <a:rPr lang="en-US" dirty="0" smtClean="0"/>
              <a:t>2 - dimensional measurements to Products process () are: -</a:t>
            </a:r>
            <a:br>
              <a:rPr lang="en-US" dirty="0" smtClean="0"/>
            </a:br>
            <a:r>
              <a:rPr lang="en-US" dirty="0" smtClean="0"/>
              <a:t>A - final.</a:t>
            </a:r>
            <a:br>
              <a:rPr lang="en-US" dirty="0" smtClean="0"/>
            </a:br>
            <a:r>
              <a:rPr lang="en-US" dirty="0" smtClean="0"/>
              <a:t>Z - is infinite.</a:t>
            </a:r>
            <a:br>
              <a:rPr lang="en-US" dirty="0" smtClean="0"/>
            </a:br>
            <a:r>
              <a:rPr lang="en-US" dirty="0" smtClean="0"/>
              <a:t>3 - called the operating tools used in the process (): -</a:t>
            </a:r>
            <a:br>
              <a:rPr lang="en-US" dirty="0" smtClean="0"/>
            </a:br>
            <a:r>
              <a:rPr lang="en-US" dirty="0" smtClean="0"/>
              <a:t>A - cutting tools.</a:t>
            </a:r>
            <a:br>
              <a:rPr lang="en-US" dirty="0" smtClean="0"/>
            </a:br>
            <a:r>
              <a:rPr lang="en-US" dirty="0" smtClean="0"/>
              <a:t>B - the formation of molds.</a:t>
            </a:r>
          </a:p>
          <a:p>
            <a:pPr rtl="0"/>
            <a:r>
              <a:rPr lang="en-US" dirty="0" smtClean="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642918"/>
            <a:ext cx="7143800" cy="1200329"/>
          </a:xfrm>
          <a:prstGeom prst="rect">
            <a:avLst/>
          </a:prstGeom>
        </p:spPr>
        <p:txBody>
          <a:bodyPr wrap="square">
            <a:spAutoFit/>
          </a:bodyPr>
          <a:lstStyle/>
          <a:p>
            <a:pPr algn="l"/>
            <a:r>
              <a:rPr lang="en-US" sz="2400" dirty="0" smtClean="0"/>
              <a:t>Ministry of Higher Education and Scientific Research</a:t>
            </a:r>
            <a:br>
              <a:rPr lang="en-US" sz="2400" dirty="0" smtClean="0"/>
            </a:br>
            <a:r>
              <a:rPr lang="en-US" sz="2400" dirty="0" smtClean="0"/>
              <a:t>   Board of Technical Education</a:t>
            </a:r>
            <a:br>
              <a:rPr lang="en-US" sz="2400" dirty="0" smtClean="0"/>
            </a:br>
            <a:r>
              <a:rPr lang="ar-SA" sz="2400" dirty="0" smtClean="0"/>
              <a:t> </a:t>
            </a:r>
            <a:r>
              <a:rPr lang="en-US" sz="2400" dirty="0" smtClean="0"/>
              <a:t>   Technical College / </a:t>
            </a:r>
            <a:r>
              <a:rPr lang="en-US" sz="2400" dirty="0" err="1" smtClean="0"/>
              <a:t>Musayyib</a:t>
            </a:r>
            <a:endParaRPr lang="ar-IQ" sz="2400" dirty="0"/>
          </a:p>
        </p:txBody>
      </p:sp>
      <p:sp>
        <p:nvSpPr>
          <p:cNvPr id="3" name="مستطيل 2"/>
          <p:cNvSpPr/>
          <p:nvPr/>
        </p:nvSpPr>
        <p:spPr>
          <a:xfrm>
            <a:off x="1000100" y="2285992"/>
            <a:ext cx="7215238" cy="1938992"/>
          </a:xfrm>
          <a:prstGeom prst="rect">
            <a:avLst/>
          </a:prstGeom>
        </p:spPr>
        <p:txBody>
          <a:bodyPr wrap="square">
            <a:spAutoFit/>
          </a:bodyPr>
          <a:lstStyle/>
          <a:p>
            <a:pPr algn="l"/>
            <a:r>
              <a:rPr lang="en-US" sz="2400" dirty="0" smtClean="0"/>
              <a:t>Educational material for the bag manufacturing operations</a:t>
            </a:r>
            <a:br>
              <a:rPr lang="en-US" sz="2400" dirty="0" smtClean="0"/>
            </a:br>
            <a:r>
              <a:rPr lang="en-US" sz="2400" dirty="0" smtClean="0"/>
              <a:t>For students of Technical College - Musayyib</a:t>
            </a:r>
            <a:br>
              <a:rPr lang="en-US" sz="2400" dirty="0" smtClean="0"/>
            </a:br>
            <a:r>
              <a:rPr lang="en-US" sz="2400" dirty="0" smtClean="0"/>
              <a:t>Department of Agricultural Machinery and Equipment / Phase third</a:t>
            </a:r>
            <a:endParaRPr lang="ar-IQ" sz="2400" dirty="0"/>
          </a:p>
        </p:txBody>
      </p:sp>
      <p:sp>
        <p:nvSpPr>
          <p:cNvPr id="4" name="مستطيل 3"/>
          <p:cNvSpPr/>
          <p:nvPr/>
        </p:nvSpPr>
        <p:spPr>
          <a:xfrm>
            <a:off x="2071670" y="4286256"/>
            <a:ext cx="4572000" cy="1938992"/>
          </a:xfrm>
          <a:prstGeom prst="rect">
            <a:avLst/>
          </a:prstGeom>
        </p:spPr>
        <p:txBody>
          <a:bodyPr>
            <a:spAutoFit/>
          </a:bodyPr>
          <a:lstStyle/>
          <a:p>
            <a:pPr algn="ctr" rtl="0"/>
            <a:r>
              <a:rPr lang="en-US" sz="2400" dirty="0" smtClean="0"/>
              <a:t>Preparation and design</a:t>
            </a:r>
            <a:br>
              <a:rPr lang="en-US" sz="2400" dirty="0" smtClean="0"/>
            </a:br>
            <a:r>
              <a:rPr lang="en-US" sz="2400" dirty="0" smtClean="0"/>
              <a:t>Ali Hassan </a:t>
            </a:r>
            <a:r>
              <a:rPr lang="en-US" sz="2400" dirty="0" err="1" smtClean="0"/>
              <a:t>Hamza</a:t>
            </a:r>
            <a:r>
              <a:rPr lang="en-US" sz="2400" dirty="0" smtClean="0"/>
              <a:t/>
            </a:r>
            <a:br>
              <a:rPr lang="en-US" sz="2400" dirty="0" smtClean="0"/>
            </a:br>
            <a:r>
              <a:rPr lang="en-US" sz="2400" dirty="0" smtClean="0"/>
              <a:t>Assistant Lecturer in</a:t>
            </a:r>
            <a:br>
              <a:rPr lang="en-US" sz="2400" dirty="0" smtClean="0"/>
            </a:br>
            <a:r>
              <a:rPr lang="en-US" sz="2400" dirty="0" smtClean="0"/>
              <a:t>  Technical College / </a:t>
            </a:r>
            <a:r>
              <a:rPr lang="en-US" sz="2400" dirty="0" err="1" smtClean="0"/>
              <a:t>Musayyib</a:t>
            </a:r>
            <a:r>
              <a:rPr lang="en-US" sz="2400" dirty="0" smtClean="0"/>
              <a:t/>
            </a:r>
            <a:br>
              <a:rPr lang="en-US" sz="2400" dirty="0" smtClean="0"/>
            </a:br>
            <a:r>
              <a:rPr lang="en-US" sz="2400" dirty="0" smtClean="0"/>
              <a:t>2011-2010</a:t>
            </a:r>
            <a:endParaRPr lang="en-US" sz="2400" dirty="0"/>
          </a:p>
        </p:txBody>
      </p:sp>
    </p:spTree>
    <p:extLst>
      <p:ext uri="{BB962C8B-B14F-4D97-AF65-F5344CB8AC3E}">
        <p14:creationId xmlns:p14="http://schemas.microsoft.com/office/powerpoint/2010/main" val="140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solidFill>
                  <a:srgbClr val="FF0000"/>
                </a:solidFill>
                <a:effectLst>
                  <a:outerShdw blurRad="38100" dist="38100" dir="2700000" algn="tl">
                    <a:srgbClr val="000000">
                      <a:alpha val="43137"/>
                    </a:srgbClr>
                  </a:outerShdw>
                </a:effectLst>
                <a:latin typeface="+mn-lt"/>
              </a:rPr>
              <a:t>First module</a:t>
            </a:r>
            <a:endParaRPr lang="ar-IQ" dirty="0">
              <a:latin typeface="+mn-lt"/>
            </a:endParaRPr>
          </a:p>
        </p:txBody>
      </p:sp>
      <p:sp>
        <p:nvSpPr>
          <p:cNvPr id="3" name="عنصر نائب للمحتوى 2"/>
          <p:cNvSpPr>
            <a:spLocks noGrp="1"/>
          </p:cNvSpPr>
          <p:nvPr>
            <p:ph idx="1"/>
          </p:nvPr>
        </p:nvSpPr>
        <p:spPr>
          <a:xfrm>
            <a:off x="1714480" y="1935480"/>
            <a:ext cx="5286412" cy="707702"/>
          </a:xfrm>
        </p:spPr>
        <p:style>
          <a:lnRef idx="2">
            <a:schemeClr val="accent2"/>
          </a:lnRef>
          <a:fillRef idx="1">
            <a:schemeClr val="lt1"/>
          </a:fillRef>
          <a:effectRef idx="0">
            <a:schemeClr val="accent2"/>
          </a:effectRef>
          <a:fontRef idx="minor">
            <a:schemeClr val="dk1"/>
          </a:fontRef>
        </p:style>
        <p:txBody>
          <a:bodyPr>
            <a:normAutofit/>
          </a:bodyPr>
          <a:lstStyle/>
          <a:p>
            <a:pPr algn="ctr">
              <a:buNone/>
            </a:pPr>
            <a:r>
              <a:rPr lang="en-US" sz="3200" dirty="0" smtClean="0">
                <a:effectLst>
                  <a:outerShdw blurRad="38100" dist="38100" dir="2700000" algn="tl">
                    <a:srgbClr val="000000">
                      <a:alpha val="43137"/>
                    </a:srgbClr>
                  </a:outerShdw>
                </a:effectLst>
              </a:rPr>
              <a:t>Cutting process</a:t>
            </a:r>
            <a:endParaRPr lang="ar-IQ" sz="3200" dirty="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43240" y="714356"/>
            <a:ext cx="1873333" cy="461665"/>
          </a:xfrm>
          <a:prstGeom prst="rect">
            <a:avLst/>
          </a:prstGeom>
        </p:spPr>
        <p:txBody>
          <a:bodyPr wrap="none">
            <a:spAutoFit/>
          </a:bodyPr>
          <a:lstStyle/>
          <a:p>
            <a:r>
              <a:rPr lang="en-US" sz="2400" dirty="0" smtClean="0">
                <a:solidFill>
                  <a:srgbClr val="FF0000"/>
                </a:solidFill>
                <a:effectLst>
                  <a:outerShdw blurRad="38100" dist="38100" dir="2700000" algn="tl">
                    <a:srgbClr val="000000">
                      <a:alpha val="43137"/>
                    </a:srgbClr>
                  </a:outerShdw>
                </a:effectLst>
              </a:rPr>
              <a:t>First module</a:t>
            </a:r>
            <a:endParaRPr lang="ar-IQ" sz="2400" dirty="0"/>
          </a:p>
        </p:txBody>
      </p:sp>
      <p:sp>
        <p:nvSpPr>
          <p:cNvPr id="3" name="مستطيل 2"/>
          <p:cNvSpPr/>
          <p:nvPr/>
        </p:nvSpPr>
        <p:spPr>
          <a:xfrm>
            <a:off x="2928926" y="1214422"/>
            <a:ext cx="2455480" cy="461665"/>
          </a:xfrm>
          <a:prstGeom prst="rect">
            <a:avLst/>
          </a:prstGeom>
        </p:spPr>
        <p:txBody>
          <a:bodyPr wrap="none">
            <a:spAutoFit/>
          </a:bodyPr>
          <a:lstStyle/>
          <a:p>
            <a:pPr algn="ctr">
              <a:buNone/>
            </a:pPr>
            <a:r>
              <a:rPr lang="en-US" sz="2400" dirty="0" smtClean="0">
                <a:effectLst>
                  <a:outerShdw blurRad="38100" dist="38100" dir="2700000" algn="tl">
                    <a:srgbClr val="000000">
                      <a:alpha val="43137"/>
                    </a:srgbClr>
                  </a:outerShdw>
                </a:effectLst>
              </a:rPr>
              <a:t>Drawing  process</a:t>
            </a:r>
            <a:endParaRPr lang="ar-IQ" sz="2400" dirty="0">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2"/>
          <a:srcRect/>
          <a:stretch>
            <a:fillRect/>
          </a:stretch>
        </p:blipFill>
        <p:spPr bwMode="auto">
          <a:xfrm>
            <a:off x="1928793" y="1857364"/>
            <a:ext cx="5000661" cy="4286280"/>
          </a:xfrm>
          <a:prstGeom prst="rect">
            <a:avLst/>
          </a:prstGeom>
          <a:noFill/>
          <a:ln w="9525">
            <a:noFill/>
            <a:miter lim="800000"/>
            <a:headEnd/>
            <a:tailEnd/>
          </a:ln>
          <a:effectLst/>
        </p:spPr>
      </p:pic>
    </p:spTree>
    <p:extLst>
      <p:ext uri="{BB962C8B-B14F-4D97-AF65-F5344CB8AC3E}">
        <p14:creationId xmlns:p14="http://schemas.microsoft.com/office/powerpoint/2010/main" val="327118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77392" y="714356"/>
            <a:ext cx="2164888" cy="461665"/>
          </a:xfrm>
          <a:prstGeom prst="rect">
            <a:avLst/>
          </a:prstGeom>
        </p:spPr>
        <p:txBody>
          <a:bodyPr wrap="none">
            <a:spAutoFit/>
          </a:bodyPr>
          <a:lstStyle/>
          <a:p>
            <a:r>
              <a:rPr lang="en-US" sz="2400" dirty="0" smtClean="0">
                <a:solidFill>
                  <a:srgbClr val="FF0000"/>
                </a:solidFill>
                <a:effectLst>
                  <a:outerShdw blurRad="38100" dist="38100" dir="2700000" algn="tl">
                    <a:srgbClr val="000000">
                      <a:alpha val="43137"/>
                    </a:srgbClr>
                  </a:outerShdw>
                </a:effectLst>
              </a:rPr>
              <a:t>1-  (over view) :</a:t>
            </a:r>
            <a:endParaRPr lang="ar-IQ" sz="2400" dirty="0"/>
          </a:p>
        </p:txBody>
      </p:sp>
      <p:sp>
        <p:nvSpPr>
          <p:cNvPr id="3" name="مستطيل 2"/>
          <p:cNvSpPr/>
          <p:nvPr/>
        </p:nvSpPr>
        <p:spPr>
          <a:xfrm>
            <a:off x="928662" y="1214422"/>
            <a:ext cx="7358114" cy="2308324"/>
          </a:xfrm>
          <a:prstGeom prst="rect">
            <a:avLst/>
          </a:prstGeom>
        </p:spPr>
        <p:txBody>
          <a:bodyPr wrap="square">
            <a:spAutoFit/>
          </a:bodyPr>
          <a:lstStyle/>
          <a:p>
            <a:pPr algn="l" rtl="0"/>
            <a:r>
              <a:rPr lang="en-US" dirty="0" smtClean="0"/>
              <a:t>A-Target group:-</a:t>
            </a:r>
          </a:p>
          <a:p>
            <a:pPr algn="l" rtl="0"/>
            <a:r>
              <a:rPr lang="en-US" dirty="0" smtClean="0"/>
              <a:t> students of Technical College - </a:t>
            </a:r>
            <a:r>
              <a:rPr lang="en-US" dirty="0" err="1" smtClean="0"/>
              <a:t>Musayyib</a:t>
            </a:r>
            <a:r>
              <a:rPr lang="en-US" dirty="0" smtClean="0"/>
              <a:t> / Department of Agricultural Machinery and Equipment / third phase.</a:t>
            </a:r>
            <a:br>
              <a:rPr lang="en-US" dirty="0" smtClean="0"/>
            </a:br>
            <a:r>
              <a:rPr lang="en-US" dirty="0" smtClean="0"/>
              <a:t>B- Rationale:- </a:t>
            </a:r>
          </a:p>
          <a:p>
            <a:pPr algn="l" rtl="0"/>
            <a:r>
              <a:rPr lang="en-US" dirty="0" smtClean="0"/>
              <a:t>This unit is designed to introduce students to: -</a:t>
            </a:r>
            <a:br>
              <a:rPr lang="en-US" dirty="0" smtClean="0"/>
            </a:br>
            <a:r>
              <a:rPr lang="en-US" dirty="0" smtClean="0"/>
              <a:t>     turning process and its determinants.</a:t>
            </a:r>
            <a:br>
              <a:rPr lang="en-US" dirty="0" smtClean="0"/>
            </a:br>
            <a:r>
              <a:rPr lang="en-US" dirty="0" smtClean="0"/>
              <a:t>C- Central ideas / To recognize the student to:</a:t>
            </a:r>
            <a:r>
              <a:rPr lang="ar-IQ" dirty="0" smtClean="0"/>
              <a:t> </a:t>
            </a:r>
            <a:r>
              <a:rPr lang="en-US" dirty="0" smtClean="0"/>
              <a:t/>
            </a:r>
            <a:br>
              <a:rPr lang="en-US" dirty="0" smtClean="0"/>
            </a:br>
            <a:endParaRPr lang="ar-IQ" dirty="0"/>
          </a:p>
        </p:txBody>
      </p:sp>
      <p:sp>
        <p:nvSpPr>
          <p:cNvPr id="4" name="مستطيل 3"/>
          <p:cNvSpPr/>
          <p:nvPr/>
        </p:nvSpPr>
        <p:spPr>
          <a:xfrm>
            <a:off x="928662" y="3214686"/>
            <a:ext cx="6500858" cy="923330"/>
          </a:xfrm>
          <a:prstGeom prst="rect">
            <a:avLst/>
          </a:prstGeom>
        </p:spPr>
        <p:txBody>
          <a:bodyPr wrap="square">
            <a:spAutoFit/>
          </a:bodyPr>
          <a:lstStyle/>
          <a:p>
            <a:pPr algn="l"/>
            <a:r>
              <a:rPr lang="en-US" dirty="0" smtClean="0"/>
              <a:t>1 - the principle of the process of turning.</a:t>
            </a:r>
            <a:br>
              <a:rPr lang="en-US" dirty="0" smtClean="0"/>
            </a:br>
            <a:r>
              <a:rPr lang="en-US" dirty="0" smtClean="0"/>
              <a:t>2 - the determinants of the process of turning.</a:t>
            </a:r>
            <a:br>
              <a:rPr lang="en-US" dirty="0" smtClean="0"/>
            </a:br>
            <a:r>
              <a:rPr lang="en-US" dirty="0" smtClean="0"/>
              <a:t>3 - Turning machines............ </a:t>
            </a:r>
            <a:endParaRPr lang="ar-IQ" dirty="0"/>
          </a:p>
        </p:txBody>
      </p:sp>
    </p:spTree>
    <p:extLst>
      <p:ext uri="{BB962C8B-B14F-4D97-AF65-F5344CB8AC3E}">
        <p14:creationId xmlns:p14="http://schemas.microsoft.com/office/powerpoint/2010/main" val="1757446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2690336"/>
            <a:ext cx="7072362" cy="923330"/>
          </a:xfrm>
          <a:prstGeom prst="rect">
            <a:avLst/>
          </a:prstGeom>
        </p:spPr>
        <p:txBody>
          <a:bodyPr wrap="square">
            <a:spAutoFit/>
          </a:bodyPr>
          <a:lstStyle/>
          <a:p>
            <a:pPr algn="l"/>
            <a:r>
              <a:rPr lang="en-US" dirty="0" smtClean="0"/>
              <a:t>student will be after the completion of the study the module able to: -</a:t>
            </a:r>
            <a:br>
              <a:rPr lang="en-US" dirty="0" smtClean="0"/>
            </a:br>
            <a:r>
              <a:rPr lang="en-US" dirty="0" smtClean="0"/>
              <a:t>A - recognize the gears process  </a:t>
            </a:r>
          </a:p>
          <a:p>
            <a:pPr algn="l"/>
            <a:r>
              <a:rPr lang="en-US" dirty="0" smtClean="0"/>
              <a:t>C - chip resulting from the cutting process and its determinants</a:t>
            </a:r>
            <a:endParaRPr lang="ar-IQ" dirty="0"/>
          </a:p>
        </p:txBody>
      </p:sp>
      <p:sp>
        <p:nvSpPr>
          <p:cNvPr id="3" name="مستطيل 2"/>
          <p:cNvSpPr/>
          <p:nvPr/>
        </p:nvSpPr>
        <p:spPr>
          <a:xfrm>
            <a:off x="928662" y="2285992"/>
            <a:ext cx="2071702" cy="369332"/>
          </a:xfrm>
          <a:prstGeom prst="rect">
            <a:avLst/>
          </a:prstGeom>
        </p:spPr>
        <p:txBody>
          <a:bodyPr wrap="square">
            <a:spAutoFit/>
          </a:bodyPr>
          <a:lstStyle/>
          <a:p>
            <a:pPr algn="l"/>
            <a:r>
              <a:rPr lang="en-US" dirty="0" smtClean="0">
                <a:solidFill>
                  <a:srgbClr val="FF0000"/>
                </a:solidFill>
              </a:rPr>
              <a:t>D- Objectives:-</a:t>
            </a:r>
            <a:endParaRPr lang="ar-IQ" dirty="0">
              <a:solidFill>
                <a:srgbClr val="FF0000"/>
              </a:solidFill>
            </a:endParaRPr>
          </a:p>
        </p:txBody>
      </p:sp>
    </p:spTree>
    <p:extLst>
      <p:ext uri="{BB962C8B-B14F-4D97-AF65-F5344CB8AC3E}">
        <p14:creationId xmlns:p14="http://schemas.microsoft.com/office/powerpoint/2010/main" val="1257920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0100" y="785794"/>
            <a:ext cx="1447768" cy="369332"/>
          </a:xfrm>
          <a:prstGeom prst="rect">
            <a:avLst/>
          </a:prstGeom>
        </p:spPr>
        <p:txBody>
          <a:bodyPr wrap="none">
            <a:spAutoFit/>
          </a:bodyPr>
          <a:lstStyle/>
          <a:p>
            <a:r>
              <a:rPr lang="en-US" dirty="0" smtClean="0">
                <a:solidFill>
                  <a:srgbClr val="FF0000"/>
                </a:solidFill>
              </a:rPr>
              <a:t>2- pre-testing</a:t>
            </a:r>
            <a:endParaRPr lang="ar-IQ" dirty="0"/>
          </a:p>
        </p:txBody>
      </p:sp>
      <p:sp>
        <p:nvSpPr>
          <p:cNvPr id="3" name="مستطيل 2"/>
          <p:cNvSpPr/>
          <p:nvPr/>
        </p:nvSpPr>
        <p:spPr>
          <a:xfrm>
            <a:off x="928662" y="1285860"/>
            <a:ext cx="7358114" cy="369332"/>
          </a:xfrm>
          <a:prstGeom prst="rect">
            <a:avLst/>
          </a:prstGeom>
        </p:spPr>
        <p:txBody>
          <a:bodyPr wrap="square">
            <a:spAutoFit/>
          </a:bodyPr>
          <a:lstStyle/>
          <a:p>
            <a:pPr algn="l"/>
            <a:r>
              <a:rPr lang="en-US" dirty="0" smtClean="0"/>
              <a:t>Circle the letter preceding the correct answer for each of the following</a:t>
            </a:r>
            <a:endParaRPr lang="ar-IQ" dirty="0"/>
          </a:p>
        </p:txBody>
      </p:sp>
      <p:sp>
        <p:nvSpPr>
          <p:cNvPr id="4" name="مستطيل 3"/>
          <p:cNvSpPr/>
          <p:nvPr/>
        </p:nvSpPr>
        <p:spPr>
          <a:xfrm>
            <a:off x="928662" y="1582341"/>
            <a:ext cx="6715172" cy="2862322"/>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1 - The process (Cutting ) from operations: -</a:t>
            </a:r>
            <a:r>
              <a:rPr lang="en-US" dirty="0" smtClean="0"/>
              <a:t/>
            </a:r>
            <a:br>
              <a:rPr lang="en-US" dirty="0" smtClean="0"/>
            </a:br>
            <a:r>
              <a:rPr lang="en-US" dirty="0" smtClean="0"/>
              <a:t>A - driver.</a:t>
            </a:r>
            <a:br>
              <a:rPr lang="en-US" dirty="0" smtClean="0"/>
            </a:br>
            <a:r>
              <a:rPr lang="en-US" dirty="0" smtClean="0"/>
              <a:t>B - formation.</a:t>
            </a:r>
            <a:br>
              <a:rPr lang="en-US" dirty="0" smtClean="0"/>
            </a:br>
            <a:r>
              <a:rPr lang="en-US" dirty="0" smtClean="0">
                <a:effectLst>
                  <a:outerShdw blurRad="38100" dist="38100" dir="2700000" algn="tl">
                    <a:srgbClr val="000000">
                      <a:alpha val="43137"/>
                    </a:srgbClr>
                  </a:outerShdw>
                </a:effectLst>
              </a:rPr>
              <a:t>2 - after a process (cutting ) gets in the product: -</a:t>
            </a:r>
            <a:br>
              <a:rPr lang="en-US" dirty="0" smtClean="0">
                <a:effectLst>
                  <a:outerShdw blurRad="38100" dist="38100" dir="2700000" algn="tl">
                    <a:srgbClr val="000000">
                      <a:alpha val="43137"/>
                    </a:srgbClr>
                  </a:outerShdw>
                </a:effectLst>
              </a:rPr>
            </a:br>
            <a:r>
              <a:rPr lang="en-US" dirty="0" smtClean="0"/>
              <a:t>A - decrease in size.</a:t>
            </a:r>
            <a:br>
              <a:rPr lang="en-US" dirty="0" smtClean="0"/>
            </a:br>
            <a:r>
              <a:rPr lang="en-US" dirty="0" smtClean="0"/>
              <a:t>B - Increase the volume.</a:t>
            </a:r>
            <a:br>
              <a:rPr lang="en-US" dirty="0" smtClean="0"/>
            </a:br>
            <a:r>
              <a:rPr lang="en-US" dirty="0" smtClean="0"/>
              <a:t>C - conservative on the size.</a:t>
            </a:r>
            <a:br>
              <a:rPr lang="en-US" dirty="0" smtClean="0"/>
            </a:br>
            <a:r>
              <a:rPr lang="en-US" dirty="0" smtClean="0">
                <a:effectLst>
                  <a:outerShdw blurRad="38100" dist="38100" dir="2700000" algn="tl">
                    <a:srgbClr val="000000">
                      <a:alpha val="43137"/>
                    </a:srgbClr>
                  </a:outerShdw>
                </a:effectLst>
              </a:rPr>
              <a:t>3 - the most important side effect of the process (cutting ) are: -</a:t>
            </a:r>
            <a:r>
              <a:rPr lang="en-US" dirty="0" smtClean="0"/>
              <a:t/>
            </a:r>
            <a:br>
              <a:rPr lang="en-US" dirty="0" smtClean="0"/>
            </a:br>
            <a:r>
              <a:rPr lang="en-US" dirty="0" smtClean="0"/>
              <a:t>A - improve the mechanical properties of busy.</a:t>
            </a:r>
            <a:br>
              <a:rPr lang="en-US" dirty="0" smtClean="0"/>
            </a:br>
            <a:r>
              <a:rPr lang="en-US" dirty="0" smtClean="0"/>
              <a:t>B - Increasing the hardness of the surface is busy</a:t>
            </a:r>
            <a:endParaRPr lang="ar-IQ" dirty="0"/>
          </a:p>
        </p:txBody>
      </p:sp>
    </p:spTree>
    <p:extLst>
      <p:ext uri="{BB962C8B-B14F-4D97-AF65-F5344CB8AC3E}">
        <p14:creationId xmlns:p14="http://schemas.microsoft.com/office/powerpoint/2010/main" val="3843342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428604"/>
            <a:ext cx="8072494" cy="1754326"/>
          </a:xfrm>
          <a:prstGeom prst="rect">
            <a:avLst/>
          </a:prstGeom>
        </p:spPr>
        <p:txBody>
          <a:bodyPr wrap="square">
            <a:spAutoFit/>
          </a:bodyPr>
          <a:lstStyle/>
          <a:p>
            <a:pPr algn="l"/>
            <a:r>
              <a:rPr lang="en-US" dirty="0" smtClean="0"/>
              <a:t>Note:</a:t>
            </a:r>
            <a:br>
              <a:rPr lang="en-US" dirty="0" smtClean="0"/>
            </a:br>
            <a:r>
              <a:rPr lang="en-US" dirty="0" smtClean="0"/>
              <a:t>1. Each question one degree.</a:t>
            </a:r>
            <a:br>
              <a:rPr lang="en-US" dirty="0" smtClean="0"/>
            </a:br>
            <a:r>
              <a:rPr lang="en-US" dirty="0" smtClean="0"/>
              <a:t>2. Please check that your answer review page (key answers to the tests) at the end of the module, in case you get the degree thus only 9 more needy to study this unit and go to the next unit of study. In case you have a degree less than 9 will need to study this unit.</a:t>
            </a:r>
            <a:endParaRPr lang="ar-IQ" dirty="0"/>
          </a:p>
        </p:txBody>
      </p:sp>
    </p:spTree>
    <p:extLst>
      <p:ext uri="{BB962C8B-B14F-4D97-AF65-F5344CB8AC3E}">
        <p14:creationId xmlns:p14="http://schemas.microsoft.com/office/powerpoint/2010/main" val="697012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43109" y="2357430"/>
            <a:ext cx="4214842" cy="523220"/>
          </a:xfrm>
          <a:prstGeom prst="rect">
            <a:avLst/>
          </a:prstGeom>
        </p:spPr>
        <p:txBody>
          <a:bodyPr wrap="square">
            <a:spAutoFit/>
          </a:bodyPr>
          <a:lstStyle/>
          <a:p>
            <a:pPr algn="ctr"/>
            <a:r>
              <a:rPr lang="en-US" sz="2800" b="1" dirty="0" smtClean="0">
                <a:solidFill>
                  <a:srgbClr val="FF0000"/>
                </a:solidFill>
              </a:rPr>
              <a:t>3- </a:t>
            </a:r>
            <a:r>
              <a:rPr lang="en-US" sz="2800" dirty="0" smtClean="0">
                <a:solidFill>
                  <a:srgbClr val="FF0000"/>
                </a:solidFill>
              </a:rPr>
              <a:t>Display module</a:t>
            </a:r>
            <a:endParaRPr lang="ar-IQ" sz="2800" b="1" dirty="0">
              <a:solidFill>
                <a:srgbClr val="FF0000"/>
              </a:solidFill>
            </a:endParaRPr>
          </a:p>
        </p:txBody>
      </p:sp>
    </p:spTree>
    <p:extLst>
      <p:ext uri="{BB962C8B-B14F-4D97-AF65-F5344CB8AC3E}">
        <p14:creationId xmlns:p14="http://schemas.microsoft.com/office/powerpoint/2010/main" val="1240466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14480" y="714356"/>
            <a:ext cx="4286280" cy="703282"/>
          </a:xfrm>
        </p:spPr>
        <p:txBody>
          <a:bodyPr>
            <a:normAutofit/>
          </a:bodyPr>
          <a:lstStyle/>
          <a:p>
            <a:r>
              <a:rPr lang="en-US" sz="2400" dirty="0" smtClean="0"/>
              <a:t>Drawing dies</a:t>
            </a:r>
            <a:endParaRPr lang="en-US" sz="2400" dirty="0"/>
          </a:p>
        </p:txBody>
      </p:sp>
      <p:sp>
        <p:nvSpPr>
          <p:cNvPr id="3" name="عنصر نائب للمحتوى 2"/>
          <p:cNvSpPr>
            <a:spLocks noGrp="1"/>
          </p:cNvSpPr>
          <p:nvPr>
            <p:ph idx="1"/>
          </p:nvPr>
        </p:nvSpPr>
        <p:spPr/>
        <p:txBody>
          <a:bodyPr>
            <a:normAutofit/>
          </a:bodyPr>
          <a:lstStyle/>
          <a:p>
            <a:pPr algn="l">
              <a:buNone/>
            </a:pPr>
            <a:r>
              <a:rPr lang="en-US" sz="1800" dirty="0" smtClean="0"/>
              <a:t>Drawing dies are typically made of </a:t>
            </a:r>
            <a:r>
              <a:rPr lang="en-US" sz="1800" dirty="0" smtClean="0">
                <a:hlinkClick r:id="rId2" tooltip="Tool steel"/>
              </a:rPr>
              <a:t>tool steel</a:t>
            </a:r>
            <a:r>
              <a:rPr lang="en-US" sz="1800" dirty="0" smtClean="0"/>
              <a:t>, </a:t>
            </a:r>
            <a:r>
              <a:rPr lang="en-US" sz="1800" dirty="0" smtClean="0">
                <a:hlinkClick r:id="rId3" tooltip="Tungsten carbide"/>
              </a:rPr>
              <a:t>tungsten carbide</a:t>
            </a:r>
            <a:r>
              <a:rPr lang="en-US" sz="1800" dirty="0" smtClean="0"/>
              <a:t>, or </a:t>
            </a:r>
            <a:r>
              <a:rPr lang="en-US" sz="1800" dirty="0" smtClean="0">
                <a:hlinkClick r:id="rId4" tooltip="Diamond"/>
              </a:rPr>
              <a:t>diamond</a:t>
            </a:r>
            <a:r>
              <a:rPr lang="en-US" sz="1800" dirty="0" smtClean="0"/>
              <a:t>, with tungsten carbide and </a:t>
            </a:r>
            <a:r>
              <a:rPr lang="en-US" sz="1800" dirty="0" smtClean="0">
                <a:hlinkClick r:id="rId5" tooltip="Manufactured diamond"/>
              </a:rPr>
              <a:t>manufactured diamond</a:t>
            </a:r>
            <a:r>
              <a:rPr lang="en-US" sz="1800" dirty="0" smtClean="0"/>
              <a:t> being the most common. For drawing very fine wire a single crystal diamond die is used. For hot drawing, cast-steel dies are used.</a:t>
            </a:r>
            <a:r>
              <a:rPr lang="en-US" sz="1800" baseline="30000" dirty="0" smtClean="0"/>
              <a:t>[</a:t>
            </a:r>
            <a:r>
              <a:rPr lang="en-US" sz="1800" i="1" baseline="30000" dirty="0" smtClean="0">
                <a:hlinkClick r:id="rId6" tooltip="Wikipedia:Citation needed"/>
              </a:rPr>
              <a:t>citation needed</a:t>
            </a:r>
            <a:r>
              <a:rPr lang="en-US" sz="1800" baseline="30000" dirty="0" smtClean="0"/>
              <a:t>]</a:t>
            </a:r>
            <a:r>
              <a:rPr lang="en-US" sz="1800" dirty="0" smtClean="0"/>
              <a:t> For steel wire drawing, a tungsten carbide die is used. The dies are placed in a steel casing, which backs the die and allow for easy die changes. Die angles usually range from 6–15°,</a:t>
            </a:r>
            <a:r>
              <a:rPr lang="en-US" sz="1800" baseline="30000" dirty="0" smtClean="0"/>
              <a:t> </a:t>
            </a:r>
            <a:r>
              <a:rPr lang="en-US" sz="1800" dirty="0" smtClean="0"/>
              <a:t>and each die has at least 2 different angles: the entering angle and approach angle. Wire dies usually are used with power as to pull the wire through them. There are coils of wire on either end of the die which pull and roll up the wire with a reduced diameter.</a:t>
            </a:r>
            <a:endParaRPr lang="ar-IQ" sz="1800" dirty="0"/>
          </a:p>
        </p:txBody>
      </p:sp>
    </p:spTree>
    <p:extLst>
      <p:ext uri="{BB962C8B-B14F-4D97-AF65-F5344CB8AC3E}">
        <p14:creationId xmlns:p14="http://schemas.microsoft.com/office/powerpoint/2010/main" val="579995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561358" y="1071546"/>
            <a:ext cx="6454465" cy="4929222"/>
          </a:xfrm>
          <a:prstGeom prst="rect">
            <a:avLst/>
          </a:prstGeom>
          <a:noFill/>
          <a:ln w="9525">
            <a:noFill/>
            <a:miter lim="800000"/>
            <a:headEnd/>
            <a:tailEnd/>
          </a:ln>
          <a:effectLst/>
        </p:spPr>
      </p:pic>
    </p:spTree>
    <p:extLst>
      <p:ext uri="{BB962C8B-B14F-4D97-AF65-F5344CB8AC3E}">
        <p14:creationId xmlns:p14="http://schemas.microsoft.com/office/powerpoint/2010/main" val="1249169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285728"/>
            <a:ext cx="8358246" cy="2585323"/>
          </a:xfrm>
          <a:prstGeom prst="rect">
            <a:avLst/>
          </a:prstGeom>
        </p:spPr>
        <p:txBody>
          <a:bodyPr wrap="square">
            <a:spAutoFit/>
          </a:bodyPr>
          <a:lstStyle/>
          <a:p>
            <a:pPr algn="l"/>
            <a:r>
              <a:rPr lang="en-US" b="1" dirty="0" smtClean="0"/>
              <a:t>Wire drawing</a:t>
            </a:r>
            <a:r>
              <a:rPr lang="en-US" dirty="0" smtClean="0"/>
              <a:t> is a </a:t>
            </a:r>
            <a:r>
              <a:rPr lang="en-US" dirty="0" smtClean="0">
                <a:hlinkClick r:id="rId2" tooltip="Metalworking"/>
              </a:rPr>
              <a:t>metalworking</a:t>
            </a:r>
            <a:r>
              <a:rPr lang="en-US" dirty="0" smtClean="0"/>
              <a:t> process used to reduce the </a:t>
            </a:r>
            <a:r>
              <a:rPr lang="en-US" dirty="0" smtClean="0">
                <a:hlinkClick r:id="rId3" tooltip="Cross section (geometry)"/>
              </a:rPr>
              <a:t>cross-section</a:t>
            </a:r>
            <a:r>
              <a:rPr lang="en-US" dirty="0" smtClean="0"/>
              <a:t> of a </a:t>
            </a:r>
            <a:r>
              <a:rPr lang="en-US" dirty="0" smtClean="0">
                <a:hlinkClick r:id="rId4" tooltip="Wire"/>
              </a:rPr>
              <a:t>wire</a:t>
            </a:r>
            <a:r>
              <a:rPr lang="en-US" dirty="0" smtClean="0"/>
              <a:t> by pulling the wire through a single, or series of, drawing </a:t>
            </a:r>
            <a:r>
              <a:rPr lang="en-US" dirty="0" smtClean="0">
                <a:hlinkClick r:id="rId5" tooltip="Die (manufacturing)"/>
              </a:rPr>
              <a:t>die(s)</a:t>
            </a:r>
            <a:r>
              <a:rPr lang="en-US" dirty="0" smtClean="0"/>
              <a:t>. There are many applications for wire drawing, including electrical wiring, cables, tension-loaded structural components, springs, paper clips, spokes for wheels, and stringed musical instruments. Although similar in process, drawing is different from </a:t>
            </a:r>
            <a:r>
              <a:rPr lang="en-US" dirty="0" smtClean="0">
                <a:hlinkClick r:id="rId6" tooltip="Extrusion"/>
              </a:rPr>
              <a:t>extrusion</a:t>
            </a:r>
            <a:r>
              <a:rPr lang="en-US" dirty="0" smtClean="0"/>
              <a:t>, because in drawing the wire is pulled, rather than pushed, through the die. Drawing is usually performed at room temperature, thus classified as a </a:t>
            </a:r>
            <a:r>
              <a:rPr lang="en-US" dirty="0" smtClean="0">
                <a:hlinkClick r:id="rId7" tooltip="Cold working"/>
              </a:rPr>
              <a:t>cold working</a:t>
            </a:r>
            <a:r>
              <a:rPr lang="en-US" dirty="0" smtClean="0"/>
              <a:t> process, but it may be performed at elevated temperatures for large wires to reduce forces. More recently drawing has been used with molten </a:t>
            </a:r>
            <a:r>
              <a:rPr lang="en-US" dirty="0" smtClean="0">
                <a:hlinkClick r:id="rId8" tooltip="Glass"/>
              </a:rPr>
              <a:t>glass</a:t>
            </a:r>
            <a:r>
              <a:rPr lang="en-US" dirty="0" smtClean="0"/>
              <a:t> to produce high quality </a:t>
            </a:r>
            <a:r>
              <a:rPr lang="en-US" dirty="0" smtClean="0">
                <a:hlinkClick r:id="rId9" tooltip="Optical fiber"/>
              </a:rPr>
              <a:t>optical fibers</a:t>
            </a:r>
            <a:r>
              <a:rPr lang="en-US" dirty="0" smtClean="0"/>
              <a:t>.</a:t>
            </a:r>
            <a:endParaRPr lang="en-US" dirty="0"/>
          </a:p>
        </p:txBody>
      </p:sp>
    </p:spTree>
    <p:extLst>
      <p:ext uri="{BB962C8B-B14F-4D97-AF65-F5344CB8AC3E}">
        <p14:creationId xmlns:p14="http://schemas.microsoft.com/office/powerpoint/2010/main" val="1941753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1643050"/>
            <a:ext cx="7786742" cy="2862322"/>
          </a:xfrm>
          <a:prstGeom prst="rect">
            <a:avLst/>
          </a:prstGeom>
        </p:spPr>
        <p:txBody>
          <a:bodyPr wrap="square">
            <a:spAutoFit/>
          </a:bodyPr>
          <a:lstStyle/>
          <a:p>
            <a:pPr algn="l"/>
            <a:r>
              <a:rPr lang="en-US" dirty="0" smtClean="0"/>
              <a:t>The wire drawing process is quite simple in concept. The wire is prepared by shrinking the beginning of it, by hammering, filing, rolling or </a:t>
            </a:r>
            <a:r>
              <a:rPr lang="en-US" dirty="0" smtClean="0">
                <a:hlinkClick r:id="rId2" tooltip="Swaging"/>
              </a:rPr>
              <a:t>swaging</a:t>
            </a:r>
            <a:r>
              <a:rPr lang="en-US" dirty="0" smtClean="0"/>
              <a:t>, so that it will fit through the die; the wire is then pulled through the die. As the wire is pulled through the die, its volume remains the same, so as the diameter decreases, the length increases. Usually the wire will require more than one draw, through successively smaller dies, to reach the desired size. The </a:t>
            </a:r>
            <a:r>
              <a:rPr lang="en-US" dirty="0" smtClean="0">
                <a:hlinkClick r:id="rId3" tooltip="American wire gauge"/>
              </a:rPr>
              <a:t>American wire gauge</a:t>
            </a:r>
            <a:r>
              <a:rPr lang="en-US" dirty="0" smtClean="0"/>
              <a:t> scale is based on this. This can be done on a small scale with a </a:t>
            </a:r>
            <a:r>
              <a:rPr lang="en-US" dirty="0" smtClean="0">
                <a:hlinkClick r:id="rId4" tooltip="Draw plate"/>
              </a:rPr>
              <a:t>draw plate</a:t>
            </a:r>
            <a:r>
              <a:rPr lang="en-US" dirty="0" smtClean="0"/>
              <a:t>, or on a large commercial scale using automated machinery.</a:t>
            </a:r>
            <a:r>
              <a:rPr lang="en-US" baseline="30000" dirty="0" smtClean="0"/>
              <a:t> </a:t>
            </a:r>
            <a:r>
              <a:rPr lang="en-US" dirty="0" smtClean="0"/>
              <a:t>The process of wire drawing improves material properties due to cold working.</a:t>
            </a:r>
            <a:endParaRPr lang="ar-IQ" dirty="0"/>
          </a:p>
        </p:txBody>
      </p:sp>
      <p:sp>
        <p:nvSpPr>
          <p:cNvPr id="3" name="مستطيل 2"/>
          <p:cNvSpPr/>
          <p:nvPr/>
        </p:nvSpPr>
        <p:spPr>
          <a:xfrm>
            <a:off x="642910" y="1071546"/>
            <a:ext cx="1010148" cy="369332"/>
          </a:xfrm>
          <a:prstGeom prst="rect">
            <a:avLst/>
          </a:prstGeom>
        </p:spPr>
        <p:txBody>
          <a:bodyPr wrap="none">
            <a:spAutoFit/>
          </a:bodyPr>
          <a:lstStyle/>
          <a:p>
            <a:pPr algn="l"/>
            <a:r>
              <a:rPr lang="en-US" b="1" dirty="0" smtClean="0"/>
              <a:t>Process</a:t>
            </a:r>
            <a:endParaRPr lang="en-US" b="1" dirty="0"/>
          </a:p>
        </p:txBody>
      </p:sp>
    </p:spTree>
    <p:extLst>
      <p:ext uri="{BB962C8B-B14F-4D97-AF65-F5344CB8AC3E}">
        <p14:creationId xmlns:p14="http://schemas.microsoft.com/office/powerpoint/2010/main" val="282870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0100" y="785794"/>
            <a:ext cx="5214974" cy="584775"/>
          </a:xfrm>
          <a:prstGeom prst="rect">
            <a:avLst/>
          </a:prstGeom>
        </p:spPr>
        <p:txBody>
          <a:bodyPr wrap="square">
            <a:spAutoFit/>
          </a:bodyPr>
          <a:lstStyle/>
          <a:p>
            <a:pPr algn="l"/>
            <a:r>
              <a:rPr lang="ar-IQ" sz="3200" dirty="0" smtClean="0">
                <a:solidFill>
                  <a:srgbClr val="FF0000"/>
                </a:solidFill>
                <a:effectLst>
                  <a:outerShdw blurRad="38100" dist="38100" dir="2700000" algn="tl">
                    <a:srgbClr val="000000">
                      <a:alpha val="43137"/>
                    </a:srgbClr>
                  </a:outerShdw>
                </a:effectLst>
              </a:rPr>
              <a:t>-</a:t>
            </a:r>
            <a:r>
              <a:rPr lang="en-US" sz="3200" dirty="0" smtClean="0">
                <a:solidFill>
                  <a:srgbClr val="FF0000"/>
                </a:solidFill>
                <a:effectLst>
                  <a:outerShdw blurRad="38100" dist="38100" dir="2700000" algn="tl">
                    <a:srgbClr val="000000">
                      <a:alpha val="43137"/>
                    </a:srgbClr>
                  </a:outerShdw>
                </a:effectLst>
              </a:rPr>
              <a:t>1-  (over view) :</a:t>
            </a:r>
            <a:endParaRPr lang="ar-IQ" sz="3200" dirty="0">
              <a:solidFill>
                <a:srgbClr val="FF0000"/>
              </a:solidFill>
              <a:effectLst>
                <a:outerShdw blurRad="38100" dist="38100" dir="2700000" algn="tl">
                  <a:srgbClr val="000000">
                    <a:alpha val="43137"/>
                  </a:srgbClr>
                </a:outerShdw>
              </a:effectLst>
            </a:endParaRPr>
          </a:p>
        </p:txBody>
      </p:sp>
      <p:sp>
        <p:nvSpPr>
          <p:cNvPr id="3" name="مستطيل 2"/>
          <p:cNvSpPr/>
          <p:nvPr/>
        </p:nvSpPr>
        <p:spPr>
          <a:xfrm>
            <a:off x="428596" y="1357298"/>
            <a:ext cx="8143932" cy="1200329"/>
          </a:xfrm>
          <a:prstGeom prst="rect">
            <a:avLst/>
          </a:prstGeom>
        </p:spPr>
        <p:txBody>
          <a:bodyPr wrap="square">
            <a:spAutoFit/>
          </a:bodyPr>
          <a:lstStyle/>
          <a:p>
            <a:pPr algn="l" rtl="0"/>
            <a:r>
              <a:rPr lang="en-US" sz="2400" dirty="0" smtClean="0"/>
              <a:t/>
            </a:r>
            <a:br>
              <a:rPr lang="en-US" sz="2400" dirty="0" smtClean="0"/>
            </a:br>
            <a:r>
              <a:rPr lang="en-US" sz="2400" dirty="0" smtClean="0"/>
              <a:t/>
            </a:r>
            <a:br>
              <a:rPr lang="en-US" sz="2400" dirty="0" smtClean="0"/>
            </a:br>
            <a:endParaRPr lang="en-US" sz="2400" dirty="0"/>
          </a:p>
        </p:txBody>
      </p:sp>
      <p:sp>
        <p:nvSpPr>
          <p:cNvPr id="4" name="مستطيل 3"/>
          <p:cNvSpPr/>
          <p:nvPr/>
        </p:nvSpPr>
        <p:spPr>
          <a:xfrm>
            <a:off x="928662" y="3500438"/>
            <a:ext cx="7858180" cy="1015663"/>
          </a:xfrm>
          <a:prstGeom prst="rect">
            <a:avLst/>
          </a:prstGeom>
        </p:spPr>
        <p:txBody>
          <a:bodyPr wrap="square">
            <a:spAutoFit/>
          </a:bodyPr>
          <a:lstStyle/>
          <a:p>
            <a:pPr algn="l"/>
            <a:r>
              <a:rPr lang="en-US" dirty="0" smtClean="0"/>
              <a:t>1 - the principle of the process of turning.</a:t>
            </a:r>
            <a:br>
              <a:rPr lang="en-US" dirty="0" smtClean="0"/>
            </a:br>
            <a:r>
              <a:rPr lang="en-US" dirty="0" smtClean="0"/>
              <a:t>2 - the determinants of the process of turning.</a:t>
            </a:r>
            <a:br>
              <a:rPr lang="en-US" dirty="0" smtClean="0"/>
            </a:br>
            <a:r>
              <a:rPr lang="en-US" dirty="0" smtClean="0"/>
              <a:t>3 - Turning machines</a:t>
            </a:r>
            <a:r>
              <a:rPr lang="en-US" sz="2400" dirty="0" smtClean="0"/>
              <a:t>.......</a:t>
            </a:r>
            <a:r>
              <a:rPr lang="en-US" dirty="0" smtClean="0"/>
              <a:t>..... -</a:t>
            </a:r>
            <a:endParaRPr lang="ar-IQ" dirty="0"/>
          </a:p>
        </p:txBody>
      </p:sp>
      <p:sp>
        <p:nvSpPr>
          <p:cNvPr id="5" name="مستطيل 4"/>
          <p:cNvSpPr/>
          <p:nvPr/>
        </p:nvSpPr>
        <p:spPr>
          <a:xfrm>
            <a:off x="928662" y="1500174"/>
            <a:ext cx="7643866" cy="2031325"/>
          </a:xfrm>
          <a:prstGeom prst="rect">
            <a:avLst/>
          </a:prstGeom>
        </p:spPr>
        <p:txBody>
          <a:bodyPr wrap="square">
            <a:spAutoFit/>
          </a:bodyPr>
          <a:lstStyle/>
          <a:p>
            <a:pPr algn="l" rtl="0"/>
            <a:r>
              <a:rPr lang="en-US" dirty="0" smtClean="0"/>
              <a:t>A-Target group:-</a:t>
            </a:r>
          </a:p>
          <a:p>
            <a:pPr algn="l" rtl="0"/>
            <a:r>
              <a:rPr lang="en-US" dirty="0" smtClean="0"/>
              <a:t> students of Technical College - Musayyib / Department of Agricultural Machinery and Equipment / third phase.</a:t>
            </a:r>
            <a:br>
              <a:rPr lang="en-US" dirty="0" smtClean="0"/>
            </a:br>
            <a:r>
              <a:rPr lang="en-US" dirty="0" smtClean="0"/>
              <a:t>B- Rationale:- </a:t>
            </a:r>
          </a:p>
          <a:p>
            <a:pPr algn="l" rtl="0"/>
            <a:r>
              <a:rPr lang="en-US" dirty="0" smtClean="0"/>
              <a:t>This unit is designed to introduce students to: -</a:t>
            </a:r>
            <a:br>
              <a:rPr lang="en-US" dirty="0" smtClean="0"/>
            </a:br>
            <a:r>
              <a:rPr lang="en-US" dirty="0" smtClean="0"/>
              <a:t>     turning process and its determinants.</a:t>
            </a:r>
            <a:br>
              <a:rPr lang="en-US" dirty="0" smtClean="0"/>
            </a:br>
            <a:r>
              <a:rPr lang="en-US" dirty="0" smtClean="0"/>
              <a:t>C- Central ideas / To recognize the student to:</a:t>
            </a:r>
            <a:r>
              <a:rPr lang="ar-IQ" dirty="0" smtClean="0"/>
              <a:t> </a:t>
            </a:r>
            <a:endParaRPr lang="ar-IQ"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428604"/>
            <a:ext cx="7929618" cy="2308324"/>
          </a:xfrm>
          <a:prstGeom prst="rect">
            <a:avLst/>
          </a:prstGeom>
        </p:spPr>
        <p:txBody>
          <a:bodyPr wrap="square">
            <a:spAutoFit/>
          </a:bodyPr>
          <a:lstStyle/>
          <a:p>
            <a:pPr algn="l"/>
            <a:r>
              <a:rPr lang="en-US" dirty="0" smtClean="0"/>
              <a:t>The areal reduction of small wires are 15–25% and larger wires are 20–45%.</a:t>
            </a:r>
            <a:r>
              <a:rPr lang="en-US" baseline="30000" dirty="0" smtClean="0"/>
              <a:t> </a:t>
            </a:r>
            <a:r>
              <a:rPr lang="en-US" dirty="0" smtClean="0"/>
              <a:t>Very fine wires are usually drawn in bundles. In a bundle, the wires are separated by a metal with similar properties, but with lower chemical resistance so that it can be removed after drawing.</a:t>
            </a:r>
            <a:r>
              <a:rPr lang="en-US" baseline="30000" dirty="0" smtClean="0"/>
              <a:t> </a:t>
            </a:r>
            <a:r>
              <a:rPr lang="en-US" dirty="0" smtClean="0"/>
              <a:t>If the reduction in diameter is greater than 50%, the process may require </a:t>
            </a:r>
            <a:r>
              <a:rPr lang="en-US" dirty="0" smtClean="0">
                <a:hlinkClick r:id="rId2" tooltip="Annealing (metallurgy)"/>
              </a:rPr>
              <a:t>annealing</a:t>
            </a:r>
            <a:r>
              <a:rPr lang="en-US" dirty="0" smtClean="0"/>
              <a:t> between the process of drawing the wire through the dies. Commercial wire drawing usually starts with a coil of </a:t>
            </a:r>
            <a:r>
              <a:rPr lang="en-US" dirty="0" smtClean="0">
                <a:hlinkClick r:id="rId3" tooltip="Hot rolled"/>
              </a:rPr>
              <a:t>hot rolled</a:t>
            </a:r>
            <a:r>
              <a:rPr lang="en-US" dirty="0" smtClean="0"/>
              <a:t> 9 mm (0.35 in) diameter wire. The surface is first treated to remove scales. It is then fed into either a single block or continuous wire drawing machine.</a:t>
            </a:r>
            <a:endParaRPr lang="ar-IQ" dirty="0"/>
          </a:p>
        </p:txBody>
      </p:sp>
    </p:spTree>
    <p:extLst>
      <p:ext uri="{BB962C8B-B14F-4D97-AF65-F5344CB8AC3E}">
        <p14:creationId xmlns:p14="http://schemas.microsoft.com/office/powerpoint/2010/main" val="430699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207066" y="996957"/>
            <a:ext cx="6293892" cy="4360870"/>
          </a:xfrm>
          <a:prstGeom prst="rect">
            <a:avLst/>
          </a:prstGeom>
          <a:noFill/>
          <a:ln w="9525">
            <a:noFill/>
            <a:miter lim="800000"/>
            <a:headEnd/>
            <a:tailEnd/>
          </a:ln>
          <a:effectLst/>
        </p:spPr>
      </p:pic>
      <p:sp>
        <p:nvSpPr>
          <p:cNvPr id="3" name="مستطيل 2"/>
          <p:cNvSpPr/>
          <p:nvPr/>
        </p:nvSpPr>
        <p:spPr>
          <a:xfrm>
            <a:off x="2357422" y="5857892"/>
            <a:ext cx="3744935" cy="369332"/>
          </a:xfrm>
          <a:prstGeom prst="rect">
            <a:avLst/>
          </a:prstGeom>
        </p:spPr>
        <p:txBody>
          <a:bodyPr wrap="none">
            <a:spAutoFit/>
          </a:bodyPr>
          <a:lstStyle/>
          <a:p>
            <a:r>
              <a:rPr lang="en-US" dirty="0" smtClean="0"/>
              <a:t>Diagram of a carbide wire drawing die</a:t>
            </a:r>
            <a:endParaRPr lang="ar-IQ" dirty="0"/>
          </a:p>
        </p:txBody>
      </p:sp>
    </p:spTree>
    <p:extLst>
      <p:ext uri="{BB962C8B-B14F-4D97-AF65-F5344CB8AC3E}">
        <p14:creationId xmlns:p14="http://schemas.microsoft.com/office/powerpoint/2010/main" val="277428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500042"/>
            <a:ext cx="8143932" cy="2862322"/>
          </a:xfrm>
          <a:prstGeom prst="rect">
            <a:avLst/>
          </a:prstGeom>
        </p:spPr>
        <p:txBody>
          <a:bodyPr wrap="square">
            <a:spAutoFit/>
          </a:bodyPr>
          <a:lstStyle/>
          <a:p>
            <a:pPr algn="l"/>
            <a:r>
              <a:rPr lang="en-US" dirty="0" smtClean="0"/>
              <a:t>Single block wire drawing machines include means for holding the dies accurately in position and for drawing the wire steadily through the holes. The usual design consists of a cast-iron bench or table having a bracket standing up to hold the die, and a vertical drum which rotates and by coiling the wire around its surface pulls it through the die, the coil of wire being stored upon another drum or "swift" which lies behind the die and reels off the wire as fast as required. The wire drum or "block" is provided with means for rapidly coupling or uncoupling it to its vertical shaft, so that the motion of the wire may be stopped or started instantly. The block is also tapered, so that the coil of wire may be easily slipped off upwards when finished..</a:t>
            </a:r>
            <a:endParaRPr lang="ar-IQ" dirty="0"/>
          </a:p>
        </p:txBody>
      </p:sp>
    </p:spTree>
    <p:extLst>
      <p:ext uri="{BB962C8B-B14F-4D97-AF65-F5344CB8AC3E}">
        <p14:creationId xmlns:p14="http://schemas.microsoft.com/office/powerpoint/2010/main" val="4185143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1000108"/>
            <a:ext cx="7715304" cy="2862322"/>
          </a:xfrm>
          <a:prstGeom prst="rect">
            <a:avLst/>
          </a:prstGeom>
        </p:spPr>
        <p:txBody>
          <a:bodyPr wrap="square">
            <a:spAutoFit/>
          </a:bodyPr>
          <a:lstStyle/>
          <a:p>
            <a:pPr algn="l"/>
            <a:r>
              <a:rPr lang="en-US" dirty="0" smtClean="0"/>
              <a:t>Before the wire can be attached to the block, a sufficient length of it must be pulled through the die; this is effected by a pair of gripping pincers on the end of a chain which is wound around a revolving drum, so drawing the wire until enough can be coiled two or three times on the block, where the end is secured by a small screw clamp or vice. When the wire is on the block, it is set in motion and the wire is drawn steadily through the die; it is very important that the block rotates evenly and that it runs true and pulls the wire at a constant velocity, otherwise "snatching" occurs which will weaken or even break the wire. The speeds at which wire is drawn vary greatly, according to the material and the amount of reduction</a:t>
            </a:r>
            <a:endParaRPr lang="ar-IQ" dirty="0"/>
          </a:p>
        </p:txBody>
      </p:sp>
    </p:spTree>
    <p:extLst>
      <p:ext uri="{BB962C8B-B14F-4D97-AF65-F5344CB8AC3E}">
        <p14:creationId xmlns:p14="http://schemas.microsoft.com/office/powerpoint/2010/main" val="4063384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357166"/>
            <a:ext cx="8143932" cy="3139321"/>
          </a:xfrm>
          <a:prstGeom prst="rect">
            <a:avLst/>
          </a:prstGeom>
        </p:spPr>
        <p:txBody>
          <a:bodyPr wrap="square">
            <a:spAutoFit/>
          </a:bodyPr>
          <a:lstStyle/>
          <a:p>
            <a:pPr algn="l"/>
            <a:r>
              <a:rPr lang="en-US" dirty="0" smtClean="0"/>
              <a:t>Continuous wire drawing machines differ from the single block machines in having a series of dies through which the wire passes in a continuous manner. The difficulty of feeding between each die is solved by introducing a block between each die. The speeds of the blocks are increased successively, so that the elongation is taken up and any slip compensated for. One of these machines may contain 3 to 12 dies. The operation of threading the wire through all the dies and around the blocks is termed "stringing-up". The arrangements for lubrication include a pump which floods the dies, and in many cases also the bottom portions of the blocks run in lubricant.</a:t>
            </a:r>
          </a:p>
          <a:p>
            <a:pPr algn="l"/>
            <a:r>
              <a:rPr lang="en-US" dirty="0" smtClean="0"/>
              <a:t>Often intermediate anneals are required to counter the effects of cold working, and to allow more further drawing. A final anneal may also be used on the finished product to maximize </a:t>
            </a:r>
            <a:r>
              <a:rPr lang="en-US" dirty="0" smtClean="0">
                <a:hlinkClick r:id="rId2" tooltip="Ductility"/>
              </a:rPr>
              <a:t>ductility</a:t>
            </a:r>
            <a:r>
              <a:rPr lang="en-US" dirty="0" smtClean="0"/>
              <a:t> and </a:t>
            </a:r>
            <a:r>
              <a:rPr lang="en-US" dirty="0" smtClean="0">
                <a:hlinkClick r:id="rId3" tooltip="Electrical conductivity"/>
              </a:rPr>
              <a:t>electrical conductivity</a:t>
            </a:r>
            <a:r>
              <a:rPr lang="en-US" dirty="0" smtClean="0"/>
              <a:t>.</a:t>
            </a:r>
            <a:endParaRPr lang="en-US" dirty="0"/>
          </a:p>
        </p:txBody>
      </p:sp>
    </p:spTree>
    <p:extLst>
      <p:ext uri="{BB962C8B-B14F-4D97-AF65-F5344CB8AC3E}">
        <p14:creationId xmlns:p14="http://schemas.microsoft.com/office/powerpoint/2010/main" val="2915631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357166"/>
            <a:ext cx="8143932" cy="1754326"/>
          </a:xfrm>
          <a:prstGeom prst="rect">
            <a:avLst/>
          </a:prstGeom>
        </p:spPr>
        <p:txBody>
          <a:bodyPr wrap="square">
            <a:spAutoFit/>
          </a:bodyPr>
          <a:lstStyle/>
          <a:p>
            <a:pPr algn="l"/>
            <a:r>
              <a:rPr lang="en-US" dirty="0" smtClean="0"/>
              <a:t>An example of product produced in a continuous wire drawing machine is telephone wire. It is drawn 20 to 30 times from hot rolled rod stock.</a:t>
            </a:r>
          </a:p>
          <a:p>
            <a:pPr algn="l"/>
            <a:r>
              <a:rPr lang="en-US" dirty="0" smtClean="0"/>
              <a:t>While round cross-sections dominate most drawing processes, non-circular cross-sections are drawn. They are usually drawn when the cross-section is small and quantities are too low to justify </a:t>
            </a:r>
            <a:r>
              <a:rPr lang="en-US" dirty="0" smtClean="0">
                <a:hlinkClick r:id="rId2" tooltip="Rolling (metalworking)"/>
              </a:rPr>
              <a:t>rolling</a:t>
            </a:r>
            <a:r>
              <a:rPr lang="en-US" dirty="0" smtClean="0"/>
              <a:t>. In these processes, a block or Turk's-head </a:t>
            </a:r>
            <a:r>
              <a:rPr lang="ar-IQ" dirty="0" smtClean="0"/>
              <a:t>.</a:t>
            </a:r>
            <a:r>
              <a:rPr lang="en-US" dirty="0" smtClean="0"/>
              <a:t>machine are used</a:t>
            </a:r>
            <a:endParaRPr lang="en-US" dirty="0"/>
          </a:p>
        </p:txBody>
      </p:sp>
      <p:sp>
        <p:nvSpPr>
          <p:cNvPr id="3" name="مستطيل 2"/>
          <p:cNvSpPr/>
          <p:nvPr/>
        </p:nvSpPr>
        <p:spPr>
          <a:xfrm>
            <a:off x="714348" y="2000240"/>
            <a:ext cx="1256818" cy="369332"/>
          </a:xfrm>
          <a:prstGeom prst="rect">
            <a:avLst/>
          </a:prstGeom>
        </p:spPr>
        <p:txBody>
          <a:bodyPr wrap="none">
            <a:spAutoFit/>
          </a:bodyPr>
          <a:lstStyle/>
          <a:p>
            <a:r>
              <a:rPr lang="en-US" b="1" dirty="0" smtClean="0"/>
              <a:t>Lubrication</a:t>
            </a:r>
            <a:endParaRPr lang="en-US" b="1" dirty="0"/>
          </a:p>
        </p:txBody>
      </p:sp>
      <p:sp>
        <p:nvSpPr>
          <p:cNvPr id="4" name="مستطيل 3"/>
          <p:cNvSpPr/>
          <p:nvPr/>
        </p:nvSpPr>
        <p:spPr>
          <a:xfrm>
            <a:off x="642910" y="2285992"/>
            <a:ext cx="7858180" cy="3416320"/>
          </a:xfrm>
          <a:prstGeom prst="rect">
            <a:avLst/>
          </a:prstGeom>
        </p:spPr>
        <p:txBody>
          <a:bodyPr wrap="square">
            <a:spAutoFit/>
          </a:bodyPr>
          <a:lstStyle/>
          <a:p>
            <a:pPr algn="l"/>
            <a:r>
              <a:rPr lang="en-US" dirty="0" smtClean="0"/>
              <a:t>Lubrication in the drawing process is essential for maintaining good surface finish and long die life. The following are different methods of lubrication</a:t>
            </a:r>
          </a:p>
          <a:p>
            <a:pPr algn="l"/>
            <a:r>
              <a:rPr lang="en-US" dirty="0" smtClean="0"/>
              <a:t>Wet drawing: the dies and wire or rod are completely immersed in lubricant</a:t>
            </a:r>
          </a:p>
          <a:p>
            <a:pPr algn="l"/>
            <a:r>
              <a:rPr lang="en-US" dirty="0" smtClean="0"/>
              <a:t>Dry drawing: the wire or rod passes through a container of lubricant which coats the surface of the wire or rod</a:t>
            </a:r>
          </a:p>
          <a:p>
            <a:pPr algn="l"/>
            <a:r>
              <a:rPr lang="en-US" dirty="0" smtClean="0"/>
              <a:t>Metal coating: the wire or rod is coated with a soft metal which acts as a solid lubricant</a:t>
            </a:r>
          </a:p>
          <a:p>
            <a:pPr algn="l"/>
            <a:r>
              <a:rPr lang="en-US" dirty="0" smtClean="0"/>
              <a:t>Ultrasonic vibration: the dies and mandrels are vibrated, which helps to reduce forces and allow larger reductions per pass</a:t>
            </a:r>
          </a:p>
          <a:p>
            <a:pPr algn="l"/>
            <a:r>
              <a:rPr lang="en-US" dirty="0" smtClean="0"/>
              <a:t>Various lubricants, such as </a:t>
            </a:r>
            <a:r>
              <a:rPr lang="en-US" dirty="0" smtClean="0">
                <a:hlinkClick r:id="rId3" tooltip="Oil"/>
              </a:rPr>
              <a:t>oil</a:t>
            </a:r>
            <a:r>
              <a:rPr lang="en-US" dirty="0" smtClean="0"/>
              <a:t>, are employed. Another lubrication method is to immerse the wire in a </a:t>
            </a:r>
            <a:r>
              <a:rPr lang="en-US" dirty="0" smtClean="0">
                <a:hlinkClick r:id="rId4" tooltip="Copper (II) sulfate"/>
              </a:rPr>
              <a:t>copper (II) sulfate</a:t>
            </a:r>
            <a:r>
              <a:rPr lang="en-US" dirty="0" smtClean="0"/>
              <a:t> solution, such that a film of copper is deposited which forms a kind of lubricant.</a:t>
            </a:r>
            <a:endParaRPr lang="ar-IQ" dirty="0"/>
          </a:p>
        </p:txBody>
      </p:sp>
    </p:spTree>
    <p:extLst>
      <p:ext uri="{BB962C8B-B14F-4D97-AF65-F5344CB8AC3E}">
        <p14:creationId xmlns:p14="http://schemas.microsoft.com/office/powerpoint/2010/main" val="4009325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1142984"/>
            <a:ext cx="2322110" cy="369332"/>
          </a:xfrm>
          <a:prstGeom prst="rect">
            <a:avLst/>
          </a:prstGeom>
        </p:spPr>
        <p:txBody>
          <a:bodyPr wrap="none">
            <a:spAutoFit/>
          </a:bodyPr>
          <a:lstStyle/>
          <a:p>
            <a:r>
              <a:rPr lang="en-US" b="1" dirty="0" smtClean="0"/>
              <a:t>Mechanical Properties</a:t>
            </a:r>
            <a:endParaRPr lang="en-US" b="1" dirty="0"/>
          </a:p>
        </p:txBody>
      </p:sp>
      <p:sp>
        <p:nvSpPr>
          <p:cNvPr id="3" name="مستطيل 2"/>
          <p:cNvSpPr/>
          <p:nvPr/>
        </p:nvSpPr>
        <p:spPr>
          <a:xfrm>
            <a:off x="642910" y="1571612"/>
            <a:ext cx="8286808" cy="923330"/>
          </a:xfrm>
          <a:prstGeom prst="rect">
            <a:avLst/>
          </a:prstGeom>
        </p:spPr>
        <p:txBody>
          <a:bodyPr wrap="square">
            <a:spAutoFit/>
          </a:bodyPr>
          <a:lstStyle/>
          <a:p>
            <a:pPr algn="l"/>
            <a:r>
              <a:rPr lang="en-US" dirty="0" smtClean="0"/>
              <a:t>The strength-enhancing effect of wire drawing can be substantial. The highest gruel strengths available on any steel have been recorded on small-diameter cold-drawn austenitic stainless wire. Tensile strength can be as high as 400 ksi (3760 MPa).</a:t>
            </a:r>
            <a:endParaRPr lang="ar-IQ" dirty="0"/>
          </a:p>
        </p:txBody>
      </p:sp>
    </p:spTree>
    <p:extLst>
      <p:ext uri="{BB962C8B-B14F-4D97-AF65-F5344CB8AC3E}">
        <p14:creationId xmlns:p14="http://schemas.microsoft.com/office/powerpoint/2010/main" val="1635943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3286116" y="5643578"/>
            <a:ext cx="200026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tabLst/>
            </a:pPr>
            <a:r>
              <a:rPr kumimoji="0" lang="ar-IQ" sz="1800" b="0" i="0" u="none" strike="noStrike" cap="none" normalizeH="0" baseline="0" dirty="0" smtClean="0">
                <a:ln>
                  <a:noFill/>
                </a:ln>
                <a:solidFill>
                  <a:schemeClr val="tx1"/>
                </a:solidFill>
                <a:effectLst/>
                <a:latin typeface="Arial" pitchFamily="34" charset="0"/>
                <a:cs typeface="Arial" pitchFamily="34" charset="0"/>
              </a:rPr>
              <a:t>Deep Drawing</a:t>
            </a:r>
          </a:p>
        </p:txBody>
      </p:sp>
      <p:pic>
        <p:nvPicPr>
          <p:cNvPr id="5" name="Picture 4"/>
          <p:cNvPicPr>
            <a:picLocks noChangeAspect="1" noChangeArrowheads="1"/>
          </p:cNvPicPr>
          <p:nvPr/>
        </p:nvPicPr>
        <p:blipFill>
          <a:blip r:embed="rId2"/>
          <a:srcRect/>
          <a:stretch>
            <a:fillRect/>
          </a:stretch>
        </p:blipFill>
        <p:spPr bwMode="auto">
          <a:xfrm>
            <a:off x="4635724" y="1857364"/>
            <a:ext cx="2461715" cy="321471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724267" y="1857364"/>
            <a:ext cx="3633403" cy="3214710"/>
          </a:xfrm>
          <a:prstGeom prst="rect">
            <a:avLst/>
          </a:prstGeom>
          <a:noFill/>
          <a:ln w="9525">
            <a:noFill/>
            <a:miter lim="800000"/>
            <a:headEnd/>
            <a:tailEnd/>
          </a:ln>
          <a:effectLst/>
        </p:spPr>
      </p:pic>
    </p:spTree>
    <p:extLst>
      <p:ext uri="{BB962C8B-B14F-4D97-AF65-F5344CB8AC3E}">
        <p14:creationId xmlns:p14="http://schemas.microsoft.com/office/powerpoint/2010/main" val="1674611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642910" y="357167"/>
            <a:ext cx="821537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IQ"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800" b="0" i="0" u="none" strike="noStrike" cap="none" normalizeH="0" baseline="0" dirty="0" smtClean="0">
                <a:ln>
                  <a:noFill/>
                </a:ln>
                <a:solidFill>
                  <a:schemeClr val="tx1"/>
                </a:solidFill>
                <a:effectLst/>
                <a:latin typeface="Arial" pitchFamily="34" charset="0"/>
                <a:cs typeface="Arial" pitchFamily="34" charset="0"/>
              </a:rPr>
              <a:t>  </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cs typeface="Arial" pitchFamily="34" charset="0"/>
              </a:rPr>
              <a:t>Metal drawing</a:t>
            </a:r>
            <a:r>
              <a:rPr kumimoji="0" lang="ar-IQ" sz="1800" b="0" i="0" u="none" strike="noStrike" cap="none" normalizeH="0" baseline="0" dirty="0" smtClean="0">
                <a:ln>
                  <a:noFill/>
                </a:ln>
                <a:solidFill>
                  <a:schemeClr val="tx1"/>
                </a:solidFill>
                <a:effectLst/>
                <a:cs typeface="Arial" pitchFamily="34" charset="0"/>
              </a:rPr>
              <a:t> is a metal forming processing that stretches </a:t>
            </a:r>
            <a:r>
              <a:rPr kumimoji="0" lang="ar-IQ" sz="1800" b="1" i="0" u="none" strike="noStrike" cap="none" normalizeH="0" baseline="0" dirty="0" smtClean="0">
                <a:ln>
                  <a:noFill/>
                </a:ln>
                <a:solidFill>
                  <a:schemeClr val="tx1"/>
                </a:solidFill>
                <a:effectLst/>
                <a:cs typeface="Arial" pitchFamily="34" charset="0"/>
              </a:rPr>
              <a:t>sheet metal</a:t>
            </a:r>
            <a:r>
              <a:rPr kumimoji="0" lang="ar-IQ" sz="1800" b="0" i="0" u="none" strike="noStrike" cap="none" normalizeH="0" baseline="0" dirty="0" smtClean="0">
                <a:ln>
                  <a:noFill/>
                </a:ln>
                <a:solidFill>
                  <a:schemeClr val="tx1"/>
                </a:solidFill>
                <a:effectLst/>
                <a:cs typeface="Arial" pitchFamily="34" charset="0"/>
              </a:rPr>
              <a:t> stock, commonly referred to as a blank, around a plug. The edges of the metal blank are restrained by rings and the plug is drawn into a top die cavity to achieve the desired end shape. Metal drawing provides a low cost way to make thin-wall, relatively simple, </a:t>
            </a:r>
            <a:r>
              <a:rPr kumimoji="0" lang="en-US" sz="1800" b="0" i="0" u="none" strike="noStrike" cap="none" normalizeH="0" baseline="0" dirty="0" smtClean="0">
                <a:ln>
                  <a:noFill/>
                </a:ln>
                <a:solidFill>
                  <a:schemeClr val="tx1"/>
                </a:solidFill>
                <a:effectLst/>
                <a:cs typeface="Arial" pitchFamily="34" charset="0"/>
              </a:rPr>
              <a:t>3</a:t>
            </a:r>
            <a:r>
              <a:rPr kumimoji="0" lang="ar-IQ" sz="1800" b="0" i="0" u="none" strike="noStrike" cap="none" normalizeH="0" baseline="0" dirty="0" smtClean="0">
                <a:ln>
                  <a:noFill/>
                </a:ln>
                <a:solidFill>
                  <a:schemeClr val="tx1"/>
                </a:solidFill>
                <a:effectLst/>
                <a:cs typeface="Arial" pitchFamily="34" charset="0"/>
              </a:rPr>
              <a:t>D shapes in moderate to large quantity. Shapes must have </a:t>
            </a:r>
            <a:r>
              <a:rPr kumimoji="0" lang="ar-IQ" sz="1800" b="1" i="0" u="none" strike="noStrike" cap="none" normalizeH="0" baseline="0" dirty="0" smtClean="0">
                <a:ln>
                  <a:noFill/>
                </a:ln>
                <a:solidFill>
                  <a:schemeClr val="tx1"/>
                </a:solidFill>
                <a:effectLst/>
                <a:cs typeface="Arial" pitchFamily="34" charset="0"/>
              </a:rPr>
              <a:t>draft</a:t>
            </a:r>
            <a:r>
              <a:rPr kumimoji="0" lang="ar-IQ" sz="1800" b="0" i="0" u="none" strike="noStrike" cap="none" normalizeH="0" baseline="0" dirty="0" smtClean="0">
                <a:ln>
                  <a:noFill/>
                </a:ln>
                <a:solidFill>
                  <a:schemeClr val="tx1"/>
                </a:solidFill>
                <a:effectLst/>
                <a:cs typeface="Arial" pitchFamily="34" charset="0"/>
              </a:rPr>
              <a:t> to allow ejection from the tooling.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cs typeface="Arial" pitchFamily="34" charset="0"/>
              </a:rPr>
              <a:t>Some example of parts made by metal drawing include cups, pans, domes, etc. Metal drawing can form most ductile metals such as aluminum, copper, nickel, mild steel, stainless steel and magnesium. The tooling for metal drawing is made of steel. Cost reduction options include minimizing size, complexity and ratio of depth to width</a:t>
            </a:r>
            <a:r>
              <a:rPr kumimoji="0" lang="ar-IQ" sz="1800" b="0" i="0" u="none" strike="noStrike" cap="none" normalizeH="0" baseline="0" dirty="0" smtClean="0">
                <a:ln>
                  <a:noFill/>
                </a:ln>
                <a:solidFill>
                  <a:schemeClr val="tx1"/>
                </a:solidFill>
                <a:effectLst/>
                <a:latin typeface="Arial" pitchFamily="34" charset="0"/>
                <a:cs typeface="Arial" pitchFamily="34" charset="0"/>
              </a:rPr>
              <a:t>.</a:t>
            </a:r>
          </a:p>
        </p:txBody>
      </p:sp>
      <p:pic>
        <p:nvPicPr>
          <p:cNvPr id="33794" name="Picture 2" descr="Metal Drawing Machine "/>
          <p:cNvPicPr>
            <a:picLocks noChangeAspect="1" noChangeArrowheads="1"/>
          </p:cNvPicPr>
          <p:nvPr/>
        </p:nvPicPr>
        <p:blipFill>
          <a:blip r:embed="rId2"/>
          <a:srcRect/>
          <a:stretch>
            <a:fillRect/>
          </a:stretch>
        </p:blipFill>
        <p:spPr bwMode="auto">
          <a:xfrm>
            <a:off x="120650" y="-2035175"/>
            <a:ext cx="1343025" cy="1666875"/>
          </a:xfrm>
          <a:prstGeom prst="rect">
            <a:avLst/>
          </a:prstGeom>
          <a:noFill/>
        </p:spPr>
      </p:pic>
    </p:spTree>
    <p:extLst>
      <p:ext uri="{BB962C8B-B14F-4D97-AF65-F5344CB8AC3E}">
        <p14:creationId xmlns:p14="http://schemas.microsoft.com/office/powerpoint/2010/main" val="3016893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ample parts made by metal drawing "/>
          <p:cNvPicPr>
            <a:picLocks noChangeAspect="1" noChangeArrowheads="1"/>
          </p:cNvPicPr>
          <p:nvPr/>
        </p:nvPicPr>
        <p:blipFill>
          <a:blip r:embed="rId2"/>
          <a:srcRect/>
          <a:stretch>
            <a:fillRect/>
          </a:stretch>
        </p:blipFill>
        <p:spPr bwMode="auto">
          <a:xfrm>
            <a:off x="1928794" y="1500174"/>
            <a:ext cx="5143536" cy="2857520"/>
          </a:xfrm>
          <a:prstGeom prst="rect">
            <a:avLst/>
          </a:prstGeom>
          <a:noFill/>
        </p:spPr>
      </p:pic>
      <p:sp>
        <p:nvSpPr>
          <p:cNvPr id="3" name="مستطيل 2"/>
          <p:cNvSpPr/>
          <p:nvPr/>
        </p:nvSpPr>
        <p:spPr>
          <a:xfrm>
            <a:off x="2285984" y="571480"/>
            <a:ext cx="4057521" cy="369332"/>
          </a:xfrm>
          <a:prstGeom prst="rect">
            <a:avLst/>
          </a:prstGeom>
        </p:spPr>
        <p:txBody>
          <a:bodyPr wrap="none">
            <a:spAutoFit/>
          </a:bodyPr>
          <a:lstStyle/>
          <a:p>
            <a:pPr lvl="0" algn="l" rtl="0" eaLnBrk="0" fontAlgn="base" hangingPunct="0">
              <a:spcBef>
                <a:spcPct val="0"/>
              </a:spcBef>
              <a:spcAft>
                <a:spcPct val="0"/>
              </a:spcAft>
            </a:pPr>
            <a:r>
              <a:rPr lang="ar-IQ" dirty="0" smtClean="0">
                <a:latin typeface="Arial" pitchFamily="34" charset="0"/>
                <a:cs typeface="Arial" pitchFamily="34" charset="0"/>
              </a:rPr>
              <a:t>Sample parts made by metal drawing </a:t>
            </a:r>
          </a:p>
        </p:txBody>
      </p:sp>
    </p:spTree>
    <p:extLst>
      <p:ext uri="{BB962C8B-B14F-4D97-AF65-F5344CB8AC3E}">
        <p14:creationId xmlns:p14="http://schemas.microsoft.com/office/powerpoint/2010/main" val="358967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857232"/>
            <a:ext cx="3857652" cy="584775"/>
          </a:xfrm>
          <a:prstGeom prst="rect">
            <a:avLst/>
          </a:prstGeom>
        </p:spPr>
        <p:txBody>
          <a:bodyPr wrap="square">
            <a:spAutoFit/>
          </a:bodyPr>
          <a:lstStyle/>
          <a:p>
            <a:pPr algn="l"/>
            <a:r>
              <a:rPr lang="en-US" sz="3200" dirty="0" smtClean="0">
                <a:solidFill>
                  <a:srgbClr val="FF0000"/>
                </a:solidFill>
              </a:rPr>
              <a:t>D- Objectives:-</a:t>
            </a:r>
            <a:endParaRPr lang="ar-IQ" sz="3200" dirty="0">
              <a:solidFill>
                <a:srgbClr val="FF0000"/>
              </a:solidFill>
            </a:endParaRPr>
          </a:p>
        </p:txBody>
      </p:sp>
      <p:sp>
        <p:nvSpPr>
          <p:cNvPr id="3" name="مستطيل 2"/>
          <p:cNvSpPr/>
          <p:nvPr/>
        </p:nvSpPr>
        <p:spPr>
          <a:xfrm>
            <a:off x="714348" y="1714488"/>
            <a:ext cx="7858180" cy="1938992"/>
          </a:xfrm>
          <a:prstGeom prst="rect">
            <a:avLst/>
          </a:prstGeom>
        </p:spPr>
        <p:txBody>
          <a:bodyPr wrap="square">
            <a:spAutoFit/>
          </a:bodyPr>
          <a:lstStyle/>
          <a:p>
            <a:pPr algn="l"/>
            <a:r>
              <a:rPr lang="en-US" sz="2400" dirty="0" smtClean="0"/>
              <a:t>student will be after the completion of the study the module able to: -</a:t>
            </a:r>
            <a:br>
              <a:rPr lang="en-US" sz="2400" dirty="0" smtClean="0"/>
            </a:br>
            <a:r>
              <a:rPr lang="en-US" sz="2400" dirty="0" smtClean="0"/>
              <a:t>A - recognize the gears process  </a:t>
            </a:r>
          </a:p>
          <a:p>
            <a:pPr algn="l"/>
            <a:r>
              <a:rPr lang="en-US" sz="2400" dirty="0" smtClean="0"/>
              <a:t>C - chip resulting from the cutting process and its determinants</a:t>
            </a:r>
            <a:endParaRPr lang="ar-IQ"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a:srcRect/>
          <a:stretch>
            <a:fillRect/>
          </a:stretch>
        </p:blipFill>
        <p:spPr bwMode="auto">
          <a:xfrm>
            <a:off x="2643174" y="343481"/>
            <a:ext cx="3943379" cy="4894264"/>
          </a:xfrm>
          <a:prstGeom prst="rect">
            <a:avLst/>
          </a:prstGeom>
          <a:noFill/>
          <a:ln w="9525">
            <a:noFill/>
            <a:miter lim="800000"/>
            <a:headEnd/>
            <a:tailEnd/>
          </a:ln>
          <a:effectLst/>
        </p:spPr>
      </p:pic>
      <p:sp>
        <p:nvSpPr>
          <p:cNvPr id="3" name="مستطيل 2"/>
          <p:cNvSpPr/>
          <p:nvPr/>
        </p:nvSpPr>
        <p:spPr>
          <a:xfrm>
            <a:off x="3288303" y="5643578"/>
            <a:ext cx="2432910" cy="369332"/>
          </a:xfrm>
          <a:prstGeom prst="rect">
            <a:avLst/>
          </a:prstGeom>
        </p:spPr>
        <p:txBody>
          <a:bodyPr wrap="none">
            <a:spAutoFit/>
          </a:bodyPr>
          <a:lstStyle/>
          <a:p>
            <a:r>
              <a:rPr lang="en-US" dirty="0" smtClean="0"/>
              <a:t>Metal Drawing Machine</a:t>
            </a:r>
            <a:endParaRPr lang="ar-IQ" dirty="0"/>
          </a:p>
        </p:txBody>
      </p:sp>
    </p:spTree>
    <p:extLst>
      <p:ext uri="{BB962C8B-B14F-4D97-AF65-F5344CB8AC3E}">
        <p14:creationId xmlns:p14="http://schemas.microsoft.com/office/powerpoint/2010/main" val="521603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612845"/>
            <a:ext cx="7858180" cy="3416320"/>
          </a:xfrm>
          <a:prstGeom prst="rect">
            <a:avLst/>
          </a:prstGeom>
        </p:spPr>
        <p:txBody>
          <a:bodyPr wrap="square">
            <a:spAutoFit/>
          </a:bodyPr>
          <a:lstStyle/>
          <a:p>
            <a:pPr algn="l"/>
            <a:r>
              <a:rPr lang="en-US" b="1" dirty="0" smtClean="0"/>
              <a:t>Drawing Tubes</a:t>
            </a:r>
            <a:r>
              <a:rPr lang="en-US" dirty="0" smtClean="0"/>
              <a:t> </a:t>
            </a:r>
          </a:p>
          <a:p>
            <a:pPr algn="l"/>
            <a:r>
              <a:rPr lang="en-US" dirty="0" smtClean="0"/>
              <a:t>Carrying around loose sheets of paper is never really a good idea, especially when they turn out to be important drawings or plans, so if you’re </a:t>
            </a:r>
            <a:r>
              <a:rPr lang="en-US" b="1" dirty="0" smtClean="0"/>
              <a:t>transporting your work</a:t>
            </a:r>
            <a:r>
              <a:rPr lang="en-US" dirty="0" smtClean="0"/>
              <a:t> around allot then it’s definitely a good idea to get a </a:t>
            </a:r>
            <a:r>
              <a:rPr lang="en-US" b="1" dirty="0" smtClean="0"/>
              <a:t>drawing tube</a:t>
            </a:r>
            <a:r>
              <a:rPr lang="en-US" dirty="0" smtClean="0"/>
              <a:t>. </a:t>
            </a:r>
          </a:p>
          <a:p>
            <a:pPr algn="l"/>
            <a:r>
              <a:rPr lang="en-US" b="1" dirty="0" smtClean="0"/>
              <a:t>Drawing tubes</a:t>
            </a:r>
            <a:r>
              <a:rPr lang="en-US" dirty="0" smtClean="0"/>
              <a:t> aren’t simply a plastic tube for putting work in; they have so many more uses you’re bound to get your money’s worth!</a:t>
            </a:r>
          </a:p>
          <a:p>
            <a:pPr algn="l"/>
            <a:r>
              <a:rPr lang="en-US" dirty="0" smtClean="0"/>
              <a:t>As the drawing tubes are </a:t>
            </a:r>
            <a:r>
              <a:rPr lang="en-US" b="1" dirty="0" smtClean="0"/>
              <a:t>extendable </a:t>
            </a:r>
            <a:r>
              <a:rPr lang="en-US" dirty="0" smtClean="0"/>
              <a:t>you can fit paper up to A0 in size into the tube and adjust for pretty much any paper size below, and with two diameters available you are sure to get a drawing tube that fits the bill.</a:t>
            </a:r>
          </a:p>
          <a:p>
            <a:pPr algn="l"/>
            <a:r>
              <a:rPr lang="en-US" dirty="0" smtClean="0"/>
              <a:t>You can also tape them up and use them as a </a:t>
            </a:r>
            <a:r>
              <a:rPr lang="en-US" b="1" dirty="0" smtClean="0"/>
              <a:t>sturdy postal tube</a:t>
            </a:r>
            <a:r>
              <a:rPr lang="en-US" dirty="0" smtClean="0"/>
              <a:t>, or as some of our customers have found, they provide</a:t>
            </a:r>
            <a:r>
              <a:rPr lang="en-US" b="1" dirty="0" smtClean="0"/>
              <a:t> light tight protection for larger photographic prints</a:t>
            </a:r>
            <a:r>
              <a:rPr lang="en-US" dirty="0" smtClean="0"/>
              <a:t> when transporting undeveloped paper</a:t>
            </a:r>
            <a:endParaRPr lang="en-US" dirty="0"/>
          </a:p>
        </p:txBody>
      </p:sp>
    </p:spTree>
    <p:extLst>
      <p:ext uri="{BB962C8B-B14F-4D97-AF65-F5344CB8AC3E}">
        <p14:creationId xmlns:p14="http://schemas.microsoft.com/office/powerpoint/2010/main" val="2307382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643042" y="642918"/>
            <a:ext cx="5072098" cy="4000528"/>
          </a:xfrm>
          <a:prstGeom prst="rect">
            <a:avLst/>
          </a:prstGeom>
          <a:noFill/>
          <a:ln w="9525">
            <a:noFill/>
            <a:miter lim="800000"/>
            <a:headEnd/>
            <a:tailEnd/>
          </a:ln>
          <a:effectLst/>
        </p:spPr>
      </p:pic>
      <p:sp>
        <p:nvSpPr>
          <p:cNvPr id="3" name="مستطيل 2"/>
          <p:cNvSpPr/>
          <p:nvPr/>
        </p:nvSpPr>
        <p:spPr>
          <a:xfrm>
            <a:off x="3428992" y="4929198"/>
            <a:ext cx="2029722" cy="369332"/>
          </a:xfrm>
          <a:prstGeom prst="rect">
            <a:avLst/>
          </a:prstGeom>
        </p:spPr>
        <p:txBody>
          <a:bodyPr wrap="none">
            <a:spAutoFit/>
          </a:bodyPr>
          <a:lstStyle/>
          <a:p>
            <a:r>
              <a:rPr lang="en-US" b="1" dirty="0" smtClean="0"/>
              <a:t>cold-drawing-tubes</a:t>
            </a:r>
            <a:endParaRPr lang="ar-IQ" b="1" dirty="0"/>
          </a:p>
        </p:txBody>
      </p:sp>
    </p:spTree>
    <p:extLst>
      <p:ext uri="{BB962C8B-B14F-4D97-AF65-F5344CB8AC3E}">
        <p14:creationId xmlns:p14="http://schemas.microsoft.com/office/powerpoint/2010/main" val="887836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srcRect/>
          <a:stretch>
            <a:fillRect/>
          </a:stretch>
        </p:blipFill>
        <p:spPr bwMode="auto">
          <a:xfrm>
            <a:off x="863080" y="714356"/>
            <a:ext cx="4098901" cy="2500330"/>
          </a:xfrm>
          <a:prstGeom prst="rect">
            <a:avLst/>
          </a:prstGeom>
          <a:noFill/>
          <a:ln w="9525">
            <a:noFill/>
            <a:miter lim="800000"/>
            <a:headEnd/>
            <a:tailEnd/>
          </a:ln>
          <a:effectLst/>
        </p:spPr>
      </p:pic>
      <p:pic>
        <p:nvPicPr>
          <p:cNvPr id="31746" name="Picture 2"/>
          <p:cNvPicPr>
            <a:picLocks noChangeAspect="1" noChangeArrowheads="1"/>
          </p:cNvPicPr>
          <p:nvPr/>
        </p:nvPicPr>
        <p:blipFill>
          <a:blip r:embed="rId3"/>
          <a:srcRect/>
          <a:stretch>
            <a:fillRect/>
          </a:stretch>
        </p:blipFill>
        <p:spPr bwMode="auto">
          <a:xfrm>
            <a:off x="4143372" y="3000372"/>
            <a:ext cx="4286280" cy="2571768"/>
          </a:xfrm>
          <a:prstGeom prst="rect">
            <a:avLst/>
          </a:prstGeom>
          <a:noFill/>
          <a:ln w="9525">
            <a:noFill/>
            <a:miter lim="800000"/>
            <a:headEnd/>
            <a:tailEnd/>
          </a:ln>
          <a:effectLst/>
        </p:spPr>
      </p:pic>
    </p:spTree>
    <p:extLst>
      <p:ext uri="{BB962C8B-B14F-4D97-AF65-F5344CB8AC3E}">
        <p14:creationId xmlns:p14="http://schemas.microsoft.com/office/powerpoint/2010/main" val="18868091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676549" y="1500174"/>
            <a:ext cx="7882813" cy="2286016"/>
          </a:xfrm>
          <a:prstGeom prst="rect">
            <a:avLst/>
          </a:prstGeom>
          <a:noFill/>
          <a:ln w="9525">
            <a:noFill/>
            <a:miter lim="800000"/>
            <a:headEnd/>
            <a:tailEnd/>
          </a:ln>
          <a:effectLst/>
        </p:spPr>
      </p:pic>
      <p:sp>
        <p:nvSpPr>
          <p:cNvPr id="5" name="مستطيل 4"/>
          <p:cNvSpPr/>
          <p:nvPr/>
        </p:nvSpPr>
        <p:spPr>
          <a:xfrm>
            <a:off x="2547871" y="4786322"/>
            <a:ext cx="2370072" cy="646331"/>
          </a:xfrm>
          <a:prstGeom prst="rect">
            <a:avLst/>
          </a:prstGeom>
        </p:spPr>
        <p:txBody>
          <a:bodyPr wrap="none">
            <a:spAutoFit/>
          </a:bodyPr>
          <a:lstStyle/>
          <a:p>
            <a:r>
              <a:rPr lang="en-US" b="1" dirty="0" smtClean="0"/>
              <a:t>for Drawing Thin Tubes</a:t>
            </a:r>
            <a:endParaRPr lang="ar-IQ" b="1" dirty="0" smtClean="0"/>
          </a:p>
          <a:p>
            <a:endParaRPr lang="ar-IQ" dirty="0"/>
          </a:p>
        </p:txBody>
      </p:sp>
    </p:spTree>
    <p:extLst>
      <p:ext uri="{BB962C8B-B14F-4D97-AF65-F5344CB8AC3E}">
        <p14:creationId xmlns:p14="http://schemas.microsoft.com/office/powerpoint/2010/main" val="2372228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1146472" y="368065"/>
            <a:ext cx="7068866" cy="4704009"/>
          </a:xfrm>
          <a:prstGeom prst="rect">
            <a:avLst/>
          </a:prstGeom>
          <a:noFill/>
          <a:ln w="9525">
            <a:noFill/>
            <a:miter lim="800000"/>
            <a:headEnd/>
            <a:tailEnd/>
          </a:ln>
          <a:effectLst/>
        </p:spPr>
      </p:pic>
      <p:sp>
        <p:nvSpPr>
          <p:cNvPr id="4" name="مستطيل 3"/>
          <p:cNvSpPr/>
          <p:nvPr/>
        </p:nvSpPr>
        <p:spPr>
          <a:xfrm>
            <a:off x="2857488" y="5357826"/>
            <a:ext cx="2514726" cy="369332"/>
          </a:xfrm>
          <a:prstGeom prst="rect">
            <a:avLst/>
          </a:prstGeom>
        </p:spPr>
        <p:txBody>
          <a:bodyPr wrap="none">
            <a:spAutoFit/>
          </a:bodyPr>
          <a:lstStyle/>
          <a:p>
            <a:r>
              <a:rPr lang="en-US" b="1" dirty="0" smtClean="0"/>
              <a:t>Clod drawing steel tubes</a:t>
            </a:r>
            <a:endParaRPr lang="ar-IQ" b="1" dirty="0"/>
          </a:p>
        </p:txBody>
      </p:sp>
    </p:spTree>
    <p:extLst>
      <p:ext uri="{BB962C8B-B14F-4D97-AF65-F5344CB8AC3E}">
        <p14:creationId xmlns:p14="http://schemas.microsoft.com/office/powerpoint/2010/main" val="617903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928662" y="397795"/>
            <a:ext cx="3286148" cy="2631537"/>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555597" y="3714752"/>
            <a:ext cx="4000528" cy="257176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5567005" y="3643314"/>
            <a:ext cx="2965531" cy="2571768"/>
          </a:xfrm>
          <a:prstGeom prst="rect">
            <a:avLst/>
          </a:prstGeom>
          <a:noFill/>
          <a:ln w="9525">
            <a:noFill/>
            <a:miter lim="800000"/>
            <a:headEnd/>
            <a:tailEnd/>
          </a:ln>
          <a:effectLst/>
        </p:spPr>
      </p:pic>
    </p:spTree>
    <p:extLst>
      <p:ext uri="{BB962C8B-B14F-4D97-AF65-F5344CB8AC3E}">
        <p14:creationId xmlns:p14="http://schemas.microsoft.com/office/powerpoint/2010/main" val="1957094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642918"/>
            <a:ext cx="1195134" cy="369332"/>
          </a:xfrm>
          <a:prstGeom prst="rect">
            <a:avLst/>
          </a:prstGeom>
        </p:spPr>
        <p:txBody>
          <a:bodyPr wrap="none">
            <a:spAutoFit/>
          </a:bodyPr>
          <a:lstStyle/>
          <a:p>
            <a:r>
              <a:rPr lang="en-US" dirty="0" smtClean="0">
                <a:effectLst>
                  <a:outerShdw blurRad="38100" dist="38100" dir="2700000" algn="tl">
                    <a:srgbClr val="000000">
                      <a:alpha val="43137"/>
                    </a:srgbClr>
                  </a:outerShdw>
                  <a:reflection blurRad="12700" stA="48000" endA="300" endPos="55000" dir="5400000" sy="-90000" algn="bl" rotWithShape="0"/>
                </a:effectLst>
              </a:rPr>
              <a:t>Post-test :-</a:t>
            </a:r>
            <a:endParaRPr lang="ar-IQ" dirty="0"/>
          </a:p>
        </p:txBody>
      </p:sp>
      <p:sp>
        <p:nvSpPr>
          <p:cNvPr id="3" name="مستطيل 2"/>
          <p:cNvSpPr/>
          <p:nvPr/>
        </p:nvSpPr>
        <p:spPr>
          <a:xfrm>
            <a:off x="642910" y="1720840"/>
            <a:ext cx="7929618" cy="2862322"/>
          </a:xfrm>
          <a:prstGeom prst="rect">
            <a:avLst/>
          </a:prstGeom>
        </p:spPr>
        <p:txBody>
          <a:bodyPr wrap="square">
            <a:spAutoFit/>
          </a:bodyPr>
          <a:lstStyle/>
          <a:p>
            <a:pPr algn="l" rtl="0"/>
            <a:r>
              <a:rPr lang="en-US" dirty="0" smtClean="0"/>
              <a:t>1 - by-products of the process () is: -</a:t>
            </a:r>
            <a:br>
              <a:rPr lang="en-US" dirty="0" smtClean="0"/>
            </a:br>
            <a:r>
              <a:rPr lang="en-US" dirty="0" smtClean="0"/>
              <a:t>A - Reich.</a:t>
            </a:r>
            <a:br>
              <a:rPr lang="en-US" dirty="0" smtClean="0"/>
            </a:br>
            <a:r>
              <a:rPr lang="en-US" dirty="0" smtClean="0"/>
              <a:t>B - oxidation surfaces.</a:t>
            </a:r>
            <a:br>
              <a:rPr lang="en-US" dirty="0" smtClean="0"/>
            </a:br>
            <a:r>
              <a:rPr lang="en-US" dirty="0" smtClean="0"/>
              <a:t>C - Changes the structure of the metal.</a:t>
            </a:r>
            <a:br>
              <a:rPr lang="en-US" dirty="0" smtClean="0"/>
            </a:br>
            <a:r>
              <a:rPr lang="en-US" dirty="0" smtClean="0"/>
              <a:t>2 - dimensional measurements to Products process () are: -</a:t>
            </a:r>
            <a:br>
              <a:rPr lang="en-US" dirty="0" smtClean="0"/>
            </a:br>
            <a:r>
              <a:rPr lang="en-US" dirty="0" smtClean="0"/>
              <a:t>A - final.</a:t>
            </a:r>
            <a:br>
              <a:rPr lang="en-US" dirty="0" smtClean="0"/>
            </a:br>
            <a:r>
              <a:rPr lang="en-US" dirty="0" smtClean="0"/>
              <a:t>B - is infinite.</a:t>
            </a:r>
            <a:br>
              <a:rPr lang="en-US" dirty="0" smtClean="0"/>
            </a:br>
            <a:r>
              <a:rPr lang="en-US" dirty="0" smtClean="0"/>
              <a:t>3 - called the operating tools used in the process (): -</a:t>
            </a:r>
            <a:br>
              <a:rPr lang="en-US" dirty="0" smtClean="0"/>
            </a:br>
            <a:r>
              <a:rPr lang="en-US" dirty="0" smtClean="0"/>
              <a:t>A - cutting tools.</a:t>
            </a:r>
            <a:br>
              <a:rPr lang="en-US" dirty="0" smtClean="0"/>
            </a:br>
            <a:r>
              <a:rPr lang="en-US" dirty="0" smtClean="0"/>
              <a:t>B - the formation of molds.</a:t>
            </a:r>
          </a:p>
        </p:txBody>
      </p:sp>
      <p:sp>
        <p:nvSpPr>
          <p:cNvPr id="4" name="مستطيل 3"/>
          <p:cNvSpPr/>
          <p:nvPr/>
        </p:nvSpPr>
        <p:spPr>
          <a:xfrm>
            <a:off x="642910" y="1071546"/>
            <a:ext cx="8001056" cy="461665"/>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Tree>
    <p:extLst>
      <p:ext uri="{BB962C8B-B14F-4D97-AF65-F5344CB8AC3E}">
        <p14:creationId xmlns:p14="http://schemas.microsoft.com/office/powerpoint/2010/main" val="2761448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3857628"/>
            <a:ext cx="7715304" cy="1938992"/>
          </a:xfrm>
          <a:prstGeom prst="rect">
            <a:avLst/>
          </a:prstGeom>
        </p:spPr>
        <p:txBody>
          <a:bodyPr wrap="square">
            <a:spAutoFit/>
          </a:bodyPr>
          <a:lstStyle/>
          <a:p>
            <a:pPr algn="ctr" rtl="0"/>
            <a:r>
              <a:rPr lang="en-US" sz="2400" dirty="0" smtClean="0"/>
              <a:t>Preparation and design</a:t>
            </a:r>
            <a:br>
              <a:rPr lang="en-US" sz="2400" dirty="0" smtClean="0"/>
            </a:br>
            <a:r>
              <a:rPr lang="en-US" sz="2400" dirty="0" smtClean="0"/>
              <a:t>Ali Hassan </a:t>
            </a:r>
            <a:r>
              <a:rPr lang="en-US" sz="2400" dirty="0" err="1" smtClean="0"/>
              <a:t>Hamza</a:t>
            </a:r>
            <a:r>
              <a:rPr lang="en-US" sz="2400" dirty="0" smtClean="0"/>
              <a:t/>
            </a:r>
            <a:br>
              <a:rPr lang="en-US" sz="2400" dirty="0" smtClean="0"/>
            </a:br>
            <a:r>
              <a:rPr lang="en-US" sz="2400" dirty="0" smtClean="0"/>
              <a:t>Assistant Lecturer in</a:t>
            </a:r>
            <a:br>
              <a:rPr lang="en-US" sz="2400" dirty="0" smtClean="0"/>
            </a:br>
            <a:r>
              <a:rPr lang="en-US" sz="2400" dirty="0" smtClean="0"/>
              <a:t>  Technical College / </a:t>
            </a:r>
            <a:r>
              <a:rPr lang="en-US" sz="2400" dirty="0" err="1" smtClean="0"/>
              <a:t>Musayyib</a:t>
            </a:r>
            <a:r>
              <a:rPr lang="en-US" sz="2400" dirty="0" smtClean="0"/>
              <a:t/>
            </a:r>
            <a:br>
              <a:rPr lang="en-US" sz="2400" dirty="0" smtClean="0"/>
            </a:br>
            <a:r>
              <a:rPr lang="en-US" sz="2400" dirty="0" smtClean="0"/>
              <a:t>2011-2010</a:t>
            </a:r>
            <a:endParaRPr lang="en-US" sz="2400" dirty="0"/>
          </a:p>
        </p:txBody>
      </p:sp>
      <p:sp>
        <p:nvSpPr>
          <p:cNvPr id="3" name="مستطيل 2"/>
          <p:cNvSpPr/>
          <p:nvPr/>
        </p:nvSpPr>
        <p:spPr>
          <a:xfrm>
            <a:off x="785786" y="714356"/>
            <a:ext cx="7643866" cy="1569660"/>
          </a:xfrm>
          <a:prstGeom prst="rect">
            <a:avLst/>
          </a:prstGeom>
        </p:spPr>
        <p:txBody>
          <a:bodyPr wrap="square">
            <a:spAutoFit/>
          </a:bodyPr>
          <a:lstStyle/>
          <a:p>
            <a:pPr algn="l"/>
            <a:r>
              <a:rPr lang="en-US" sz="2400" dirty="0" smtClean="0"/>
              <a:t>Educational material for the bag manufacturing operations</a:t>
            </a:r>
            <a:br>
              <a:rPr lang="en-US" sz="2400" dirty="0" smtClean="0"/>
            </a:br>
            <a:r>
              <a:rPr lang="en-US" sz="2400" dirty="0" smtClean="0"/>
              <a:t>For students of Technical College - Musayyib</a:t>
            </a:r>
            <a:br>
              <a:rPr lang="en-US" sz="2400" dirty="0" smtClean="0"/>
            </a:br>
            <a:r>
              <a:rPr lang="en-US" sz="2400" dirty="0" smtClean="0"/>
              <a:t>Department of Agricultural Machinery and Equipment / Phase third</a:t>
            </a:r>
            <a:endParaRPr lang="ar-IQ" sz="2400" dirty="0"/>
          </a:p>
        </p:txBody>
      </p:sp>
      <p:sp>
        <p:nvSpPr>
          <p:cNvPr id="4" name="مستطيل 3"/>
          <p:cNvSpPr/>
          <p:nvPr/>
        </p:nvSpPr>
        <p:spPr>
          <a:xfrm>
            <a:off x="857224" y="2500306"/>
            <a:ext cx="7500990" cy="1200329"/>
          </a:xfrm>
          <a:prstGeom prst="rect">
            <a:avLst/>
          </a:prstGeom>
        </p:spPr>
        <p:txBody>
          <a:bodyPr wrap="square">
            <a:spAutoFit/>
          </a:bodyPr>
          <a:lstStyle/>
          <a:p>
            <a:pPr algn="l"/>
            <a:r>
              <a:rPr lang="en-US" sz="2400" dirty="0" smtClean="0"/>
              <a:t>Ministry of Higher Education and Scientific Research</a:t>
            </a:r>
            <a:br>
              <a:rPr lang="en-US" sz="2400" dirty="0" smtClean="0"/>
            </a:br>
            <a:r>
              <a:rPr lang="en-US" sz="2400" dirty="0" smtClean="0"/>
              <a:t>   Board of Technical Education</a:t>
            </a:r>
            <a:br>
              <a:rPr lang="en-US" sz="2400" dirty="0" smtClean="0"/>
            </a:br>
            <a:r>
              <a:rPr lang="ar-SA" sz="2400" dirty="0" smtClean="0"/>
              <a:t> </a:t>
            </a:r>
            <a:r>
              <a:rPr lang="en-US" sz="2400" dirty="0" smtClean="0"/>
              <a:t>   Technical College / </a:t>
            </a:r>
            <a:r>
              <a:rPr lang="en-US" sz="2400" dirty="0" err="1" smtClean="0"/>
              <a:t>Musayyib</a:t>
            </a:r>
            <a:endParaRPr lang="ar-IQ" sz="2400" dirty="0"/>
          </a:p>
        </p:txBody>
      </p:sp>
    </p:spTree>
    <p:extLst>
      <p:ext uri="{BB962C8B-B14F-4D97-AF65-F5344CB8AC3E}">
        <p14:creationId xmlns:p14="http://schemas.microsoft.com/office/powerpoint/2010/main" val="3935608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868" y="1285860"/>
            <a:ext cx="2500330" cy="461665"/>
          </a:xfrm>
          <a:prstGeom prst="rect">
            <a:avLst/>
          </a:prstGeom>
        </p:spPr>
        <p:txBody>
          <a:bodyPr wrap="square">
            <a:spAutoFit/>
          </a:bodyPr>
          <a:lstStyle/>
          <a:p>
            <a:pPr algn="ctr">
              <a:buNone/>
            </a:pPr>
            <a:r>
              <a:rPr lang="en-US" sz="2400" dirty="0" smtClean="0">
                <a:effectLst>
                  <a:outerShdw blurRad="38100" dist="38100" dir="2700000" algn="tl">
                    <a:srgbClr val="000000">
                      <a:alpha val="43137"/>
                    </a:srgbClr>
                  </a:outerShdw>
                </a:effectLst>
              </a:rPr>
              <a:t>Drilling  process</a:t>
            </a:r>
            <a:endParaRPr lang="ar-IQ" sz="2400" dirty="0">
              <a:effectLst>
                <a:outerShdw blurRad="38100" dist="38100" dir="2700000" algn="tl">
                  <a:srgbClr val="000000">
                    <a:alpha val="43137"/>
                  </a:srgbClr>
                </a:outerShdw>
              </a:effectLst>
            </a:endParaRPr>
          </a:p>
        </p:txBody>
      </p:sp>
      <p:sp>
        <p:nvSpPr>
          <p:cNvPr id="3" name="مستطيل 2"/>
          <p:cNvSpPr/>
          <p:nvPr/>
        </p:nvSpPr>
        <p:spPr>
          <a:xfrm>
            <a:off x="3643306" y="785794"/>
            <a:ext cx="2357454" cy="461665"/>
          </a:xfrm>
          <a:prstGeom prst="rect">
            <a:avLst/>
          </a:prstGeom>
        </p:spPr>
        <p:txBody>
          <a:bodyPr wrap="square">
            <a:spAutoFit/>
          </a:bodyPr>
          <a:lstStyle/>
          <a:p>
            <a:pPr algn="ctr"/>
            <a:r>
              <a:rPr lang="en-US" sz="2400" dirty="0" smtClean="0">
                <a:solidFill>
                  <a:srgbClr val="FF0000"/>
                </a:solidFill>
                <a:effectLst>
                  <a:outerShdw blurRad="38100" dist="38100" dir="2700000" algn="tl">
                    <a:srgbClr val="000000">
                      <a:alpha val="43137"/>
                    </a:srgbClr>
                  </a:outerShdw>
                </a:effectLst>
              </a:rPr>
              <a:t>First module</a:t>
            </a:r>
            <a:endParaRPr lang="ar-IQ" sz="2400" dirty="0"/>
          </a:p>
        </p:txBody>
      </p:sp>
      <p:pic>
        <p:nvPicPr>
          <p:cNvPr id="4" name="Picture 2"/>
          <p:cNvPicPr>
            <a:picLocks noChangeAspect="1" noChangeArrowheads="1"/>
          </p:cNvPicPr>
          <p:nvPr/>
        </p:nvPicPr>
        <p:blipFill>
          <a:blip r:embed="rId2"/>
          <a:srcRect/>
          <a:stretch>
            <a:fillRect/>
          </a:stretch>
        </p:blipFill>
        <p:spPr bwMode="auto">
          <a:xfrm>
            <a:off x="1734306" y="1973747"/>
            <a:ext cx="5338023" cy="4027021"/>
          </a:xfrm>
          <a:prstGeom prst="rect">
            <a:avLst/>
          </a:prstGeom>
          <a:noFill/>
          <a:ln w="9525">
            <a:noFill/>
            <a:miter lim="800000"/>
            <a:headEnd/>
            <a:tailEnd/>
          </a:ln>
          <a:effectLst/>
        </p:spPr>
      </p:pic>
    </p:spTree>
    <p:extLst>
      <p:ext uri="{BB962C8B-B14F-4D97-AF65-F5344CB8AC3E}">
        <p14:creationId xmlns:p14="http://schemas.microsoft.com/office/powerpoint/2010/main" val="270916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1071546"/>
            <a:ext cx="4643470" cy="369332"/>
          </a:xfrm>
          <a:prstGeom prst="rect">
            <a:avLst/>
          </a:prstGeom>
        </p:spPr>
        <p:txBody>
          <a:bodyPr wrap="square">
            <a:spAutoFit/>
          </a:bodyPr>
          <a:lstStyle/>
          <a:p>
            <a:pPr algn="l"/>
            <a:r>
              <a:rPr lang="ar-SA" dirty="0" smtClean="0">
                <a:solidFill>
                  <a:srgbClr val="FF0000"/>
                </a:solidFill>
              </a:rPr>
              <a:t>-: </a:t>
            </a:r>
            <a:r>
              <a:rPr lang="en-US" dirty="0" smtClean="0">
                <a:solidFill>
                  <a:srgbClr val="FF0000"/>
                </a:solidFill>
              </a:rPr>
              <a:t>2- pre-testing</a:t>
            </a:r>
            <a:endParaRPr lang="ar-IQ" dirty="0">
              <a:solidFill>
                <a:srgbClr val="FF0000"/>
              </a:solidFill>
            </a:endParaRPr>
          </a:p>
        </p:txBody>
      </p:sp>
      <p:sp>
        <p:nvSpPr>
          <p:cNvPr id="4" name="مستطيل 3"/>
          <p:cNvSpPr/>
          <p:nvPr/>
        </p:nvSpPr>
        <p:spPr>
          <a:xfrm>
            <a:off x="500034" y="1928802"/>
            <a:ext cx="8215370" cy="461665"/>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
        <p:nvSpPr>
          <p:cNvPr id="5" name="مستطيل 4"/>
          <p:cNvSpPr/>
          <p:nvPr/>
        </p:nvSpPr>
        <p:spPr>
          <a:xfrm>
            <a:off x="642910" y="2857496"/>
            <a:ext cx="8001056" cy="2862322"/>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1 - The process (Cutting ) from operations: -</a:t>
            </a:r>
            <a:r>
              <a:rPr lang="en-US" dirty="0" smtClean="0"/>
              <a:t/>
            </a:r>
            <a:br>
              <a:rPr lang="en-US" dirty="0" smtClean="0"/>
            </a:br>
            <a:r>
              <a:rPr lang="en-US" dirty="0" smtClean="0"/>
              <a:t>A - driver.</a:t>
            </a:r>
            <a:br>
              <a:rPr lang="en-US" dirty="0" smtClean="0"/>
            </a:br>
            <a:r>
              <a:rPr lang="en-US" dirty="0" smtClean="0"/>
              <a:t>B - formation.</a:t>
            </a:r>
            <a:br>
              <a:rPr lang="en-US" dirty="0" smtClean="0"/>
            </a:br>
            <a:r>
              <a:rPr lang="en-US" dirty="0" smtClean="0"/>
              <a:t>2 - after a process (cutting ) gets in the product: -</a:t>
            </a:r>
            <a:br>
              <a:rPr lang="en-US" dirty="0" smtClean="0"/>
            </a:br>
            <a:r>
              <a:rPr lang="en-US" dirty="0" smtClean="0"/>
              <a:t>A - decrease in size.</a:t>
            </a:r>
            <a:br>
              <a:rPr lang="en-US" dirty="0" smtClean="0"/>
            </a:br>
            <a:r>
              <a:rPr lang="en-US" dirty="0" smtClean="0"/>
              <a:t>B - Increase the volume.</a:t>
            </a:r>
            <a:br>
              <a:rPr lang="en-US" dirty="0" smtClean="0"/>
            </a:br>
            <a:r>
              <a:rPr lang="en-US" dirty="0" smtClean="0"/>
              <a:t>C - conservative on the size.</a:t>
            </a:r>
            <a:br>
              <a:rPr lang="en-US" dirty="0" smtClean="0"/>
            </a:br>
            <a:r>
              <a:rPr lang="en-US" dirty="0" smtClean="0"/>
              <a:t>3 - the most important side effect of the process (cutting ) are: -</a:t>
            </a:r>
            <a:br>
              <a:rPr lang="en-US" dirty="0" smtClean="0"/>
            </a:br>
            <a:r>
              <a:rPr lang="en-US" dirty="0" smtClean="0"/>
              <a:t>A - improve the mechanical properties of busy.</a:t>
            </a:r>
            <a:br>
              <a:rPr lang="en-US" dirty="0" smtClean="0"/>
            </a:br>
            <a:r>
              <a:rPr lang="en-US" dirty="0" smtClean="0"/>
              <a:t>B - Increasing the hardness of the surface is busy.</a:t>
            </a:r>
            <a:endParaRPr lang="ar-IQ"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2714620"/>
            <a:ext cx="7358114" cy="923330"/>
          </a:xfrm>
          <a:prstGeom prst="rect">
            <a:avLst/>
          </a:prstGeom>
        </p:spPr>
        <p:txBody>
          <a:bodyPr wrap="square">
            <a:spAutoFit/>
          </a:bodyPr>
          <a:lstStyle/>
          <a:p>
            <a:pPr algn="l"/>
            <a:r>
              <a:rPr lang="en-US" dirty="0" smtClean="0"/>
              <a:t>1 - the principle of the process of turning.</a:t>
            </a:r>
            <a:br>
              <a:rPr lang="en-US" dirty="0" smtClean="0"/>
            </a:br>
            <a:r>
              <a:rPr lang="en-US" dirty="0" smtClean="0"/>
              <a:t>2 - the determinants of the process of turning.</a:t>
            </a:r>
            <a:br>
              <a:rPr lang="en-US" dirty="0" smtClean="0"/>
            </a:br>
            <a:r>
              <a:rPr lang="en-US" dirty="0" smtClean="0"/>
              <a:t>3 - Turning machines............ </a:t>
            </a:r>
            <a:endParaRPr lang="ar-IQ" dirty="0"/>
          </a:p>
        </p:txBody>
      </p:sp>
      <p:sp>
        <p:nvSpPr>
          <p:cNvPr id="3" name="مستطيل 2"/>
          <p:cNvSpPr/>
          <p:nvPr/>
        </p:nvSpPr>
        <p:spPr>
          <a:xfrm>
            <a:off x="857224" y="714356"/>
            <a:ext cx="7286676" cy="2308324"/>
          </a:xfrm>
          <a:prstGeom prst="rect">
            <a:avLst/>
          </a:prstGeom>
        </p:spPr>
        <p:txBody>
          <a:bodyPr wrap="square">
            <a:spAutoFit/>
          </a:bodyPr>
          <a:lstStyle/>
          <a:p>
            <a:pPr algn="l" rtl="0"/>
            <a:r>
              <a:rPr lang="en-US" dirty="0" smtClean="0">
                <a:effectLst>
                  <a:outerShdw blurRad="38100" dist="38100" dir="2700000" algn="tl">
                    <a:srgbClr val="000000">
                      <a:alpha val="43137"/>
                    </a:srgbClr>
                  </a:outerShdw>
                </a:effectLst>
              </a:rPr>
              <a:t>A-Target group:-</a:t>
            </a:r>
          </a:p>
          <a:p>
            <a:pPr algn="l" rtl="0"/>
            <a:r>
              <a:rPr lang="en-US" dirty="0" smtClean="0"/>
              <a:t> students of Technical College - </a:t>
            </a:r>
            <a:r>
              <a:rPr lang="en-US" dirty="0" err="1" smtClean="0"/>
              <a:t>Musayyib</a:t>
            </a:r>
            <a:r>
              <a:rPr lang="en-US" dirty="0" smtClean="0"/>
              <a:t> / Department of Agricultural Machinery and Equipment /  third phase.</a:t>
            </a:r>
            <a:br>
              <a:rPr lang="en-US" dirty="0" smtClean="0"/>
            </a:br>
            <a:r>
              <a:rPr lang="en-US" dirty="0" smtClean="0">
                <a:effectLst>
                  <a:outerShdw blurRad="38100" dist="38100" dir="2700000" algn="tl">
                    <a:srgbClr val="000000">
                      <a:alpha val="43137"/>
                    </a:srgbClr>
                  </a:outerShdw>
                </a:effectLst>
              </a:rPr>
              <a:t>B- Rationale:- </a:t>
            </a:r>
          </a:p>
          <a:p>
            <a:pPr algn="l" rtl="0"/>
            <a:r>
              <a:rPr lang="en-US" dirty="0" smtClean="0"/>
              <a:t>This unit is designed to introduce students to: -</a:t>
            </a:r>
            <a:br>
              <a:rPr lang="en-US" dirty="0" smtClean="0"/>
            </a:br>
            <a:r>
              <a:rPr lang="en-US" dirty="0" smtClean="0"/>
              <a:t>     turning process and its determinants.</a:t>
            </a:r>
            <a:br>
              <a:rPr lang="en-US" dirty="0" smtClean="0"/>
            </a:br>
            <a:r>
              <a:rPr lang="en-US" dirty="0" smtClean="0">
                <a:effectLst>
                  <a:outerShdw blurRad="38100" dist="38100" dir="2700000" algn="tl">
                    <a:srgbClr val="000000">
                      <a:alpha val="43137"/>
                    </a:srgbClr>
                  </a:outerShdw>
                </a:effectLst>
              </a:rPr>
              <a:t>C- Central ideas / To recognize the student to:</a:t>
            </a:r>
            <a:r>
              <a:rPr lang="ar-IQ" dirty="0" smtClean="0">
                <a:effectLst>
                  <a:outerShdw blurRad="38100" dist="38100" dir="2700000" algn="tl">
                    <a:srgbClr val="000000">
                      <a:alpha val="43137"/>
                    </a:srgbClr>
                  </a:outerShdw>
                </a:effectLst>
              </a:rPr>
              <a:t> </a:t>
            </a:r>
            <a:r>
              <a:rPr lang="en-US" dirty="0" smtClean="0"/>
              <a:t/>
            </a:r>
            <a:br>
              <a:rPr lang="en-US" dirty="0" smtClean="0"/>
            </a:br>
            <a:endParaRPr lang="ar-IQ" dirty="0"/>
          </a:p>
        </p:txBody>
      </p:sp>
      <p:sp>
        <p:nvSpPr>
          <p:cNvPr id="4" name="مستطيل 3"/>
          <p:cNvSpPr/>
          <p:nvPr/>
        </p:nvSpPr>
        <p:spPr>
          <a:xfrm>
            <a:off x="928662" y="357166"/>
            <a:ext cx="1642180" cy="369332"/>
          </a:xfrm>
          <a:prstGeom prst="rect">
            <a:avLst/>
          </a:prstGeom>
        </p:spPr>
        <p:txBody>
          <a:bodyPr wrap="none">
            <a:spAutoFit/>
          </a:bodyPr>
          <a:lstStyle/>
          <a:p>
            <a:r>
              <a:rPr lang="en-US" dirty="0" smtClean="0">
                <a:solidFill>
                  <a:srgbClr val="FF0000"/>
                </a:solidFill>
                <a:effectLst>
                  <a:outerShdw blurRad="38100" dist="38100" dir="2700000" algn="tl">
                    <a:srgbClr val="000000">
                      <a:alpha val="43137"/>
                    </a:srgbClr>
                  </a:outerShdw>
                </a:effectLst>
              </a:rPr>
              <a:t>1-  (over view) :</a:t>
            </a:r>
            <a:endParaRPr lang="ar-IQ" dirty="0"/>
          </a:p>
        </p:txBody>
      </p:sp>
    </p:spTree>
    <p:extLst>
      <p:ext uri="{BB962C8B-B14F-4D97-AF65-F5344CB8AC3E}">
        <p14:creationId xmlns:p14="http://schemas.microsoft.com/office/powerpoint/2010/main" val="892929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714356"/>
            <a:ext cx="1562607" cy="369332"/>
          </a:xfrm>
          <a:prstGeom prst="rect">
            <a:avLst/>
          </a:prstGeom>
        </p:spPr>
        <p:txBody>
          <a:bodyPr wrap="none">
            <a:spAutoFit/>
          </a:bodyPr>
          <a:lstStyle/>
          <a:p>
            <a:pPr algn="l"/>
            <a:r>
              <a:rPr lang="en-US" dirty="0" smtClean="0">
                <a:solidFill>
                  <a:srgbClr val="FF0000"/>
                </a:solidFill>
              </a:rPr>
              <a:t>D- Objectives:-</a:t>
            </a:r>
            <a:endParaRPr lang="ar-IQ" dirty="0">
              <a:solidFill>
                <a:srgbClr val="FF0000"/>
              </a:solidFill>
            </a:endParaRPr>
          </a:p>
        </p:txBody>
      </p:sp>
      <p:sp>
        <p:nvSpPr>
          <p:cNvPr id="3" name="مستطيل 2"/>
          <p:cNvSpPr/>
          <p:nvPr/>
        </p:nvSpPr>
        <p:spPr>
          <a:xfrm>
            <a:off x="1142976" y="1142984"/>
            <a:ext cx="7000924" cy="923330"/>
          </a:xfrm>
          <a:prstGeom prst="rect">
            <a:avLst/>
          </a:prstGeom>
        </p:spPr>
        <p:txBody>
          <a:bodyPr wrap="square">
            <a:spAutoFit/>
          </a:bodyPr>
          <a:lstStyle/>
          <a:p>
            <a:pPr algn="l"/>
            <a:r>
              <a:rPr lang="en-US" dirty="0" smtClean="0"/>
              <a:t>student will be after the completion of the study the module able to: -</a:t>
            </a:r>
            <a:br>
              <a:rPr lang="en-US" dirty="0" smtClean="0"/>
            </a:br>
            <a:r>
              <a:rPr lang="en-US" dirty="0" smtClean="0"/>
              <a:t>A - recognize the gears process  </a:t>
            </a:r>
          </a:p>
          <a:p>
            <a:pPr algn="l"/>
            <a:r>
              <a:rPr lang="en-US" dirty="0" smtClean="0"/>
              <a:t>C - chip resulting from the cutting process and its determinants</a:t>
            </a:r>
            <a:endParaRPr lang="ar-IQ" dirty="0"/>
          </a:p>
        </p:txBody>
      </p:sp>
    </p:spTree>
    <p:extLst>
      <p:ext uri="{BB962C8B-B14F-4D97-AF65-F5344CB8AC3E}">
        <p14:creationId xmlns:p14="http://schemas.microsoft.com/office/powerpoint/2010/main" val="3000274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500042"/>
            <a:ext cx="6286544" cy="1569660"/>
          </a:xfrm>
          <a:prstGeom prst="rect">
            <a:avLst/>
          </a:prstGeom>
        </p:spPr>
        <p:txBody>
          <a:bodyPr wrap="square">
            <a:spAutoFit/>
          </a:bodyPr>
          <a:lstStyle/>
          <a:p>
            <a:pPr algn="l"/>
            <a:r>
              <a:rPr lang="en-US" sz="2400" dirty="0" smtClean="0"/>
              <a:t>Ministry of Higher Education and Scientific Research</a:t>
            </a:r>
            <a:br>
              <a:rPr lang="en-US" sz="2400" dirty="0" smtClean="0"/>
            </a:br>
            <a:r>
              <a:rPr lang="en-US" sz="2400" dirty="0" smtClean="0"/>
              <a:t>   Board of Technical Education</a:t>
            </a:r>
            <a:br>
              <a:rPr lang="en-US" sz="2400" dirty="0" smtClean="0"/>
            </a:br>
            <a:r>
              <a:rPr lang="ar-SA" sz="2400" dirty="0" smtClean="0"/>
              <a:t> </a:t>
            </a:r>
            <a:r>
              <a:rPr lang="en-US" sz="2400" dirty="0" smtClean="0"/>
              <a:t>   Technical College / </a:t>
            </a:r>
            <a:r>
              <a:rPr lang="en-US" sz="2400" dirty="0" err="1" smtClean="0"/>
              <a:t>Musayyib</a:t>
            </a:r>
            <a:endParaRPr lang="ar-IQ" sz="2400" dirty="0"/>
          </a:p>
        </p:txBody>
      </p:sp>
      <p:sp>
        <p:nvSpPr>
          <p:cNvPr id="3" name="مستطيل 2"/>
          <p:cNvSpPr/>
          <p:nvPr/>
        </p:nvSpPr>
        <p:spPr>
          <a:xfrm>
            <a:off x="714348" y="2071678"/>
            <a:ext cx="7500990" cy="1569660"/>
          </a:xfrm>
          <a:prstGeom prst="rect">
            <a:avLst/>
          </a:prstGeom>
        </p:spPr>
        <p:txBody>
          <a:bodyPr wrap="square">
            <a:spAutoFit/>
          </a:bodyPr>
          <a:lstStyle/>
          <a:p>
            <a:pPr algn="l"/>
            <a:r>
              <a:rPr lang="en-US" sz="2400" dirty="0" smtClean="0"/>
              <a:t>Educational material for the bag manufacturing operations</a:t>
            </a:r>
            <a:br>
              <a:rPr lang="en-US" sz="2400" dirty="0" smtClean="0"/>
            </a:br>
            <a:r>
              <a:rPr lang="en-US" sz="2400" dirty="0" smtClean="0"/>
              <a:t>For students of Technical College - Musayyib</a:t>
            </a:r>
            <a:br>
              <a:rPr lang="en-US" sz="2400" dirty="0" smtClean="0"/>
            </a:br>
            <a:r>
              <a:rPr lang="en-US" sz="2400" dirty="0" smtClean="0"/>
              <a:t>Department of Agricultural Machinery and Equipment / Phase third</a:t>
            </a:r>
            <a:endParaRPr lang="ar-IQ" sz="2400" dirty="0"/>
          </a:p>
        </p:txBody>
      </p:sp>
      <p:sp>
        <p:nvSpPr>
          <p:cNvPr id="4" name="مستطيل 3"/>
          <p:cNvSpPr/>
          <p:nvPr/>
        </p:nvSpPr>
        <p:spPr>
          <a:xfrm>
            <a:off x="785786" y="3643314"/>
            <a:ext cx="6786610" cy="1938992"/>
          </a:xfrm>
          <a:prstGeom prst="rect">
            <a:avLst/>
          </a:prstGeom>
        </p:spPr>
        <p:txBody>
          <a:bodyPr wrap="square">
            <a:spAutoFit/>
          </a:bodyPr>
          <a:lstStyle/>
          <a:p>
            <a:pPr algn="ctr" rtl="0"/>
            <a:r>
              <a:rPr lang="en-US" sz="2400" dirty="0" smtClean="0"/>
              <a:t>Preparation and design</a:t>
            </a:r>
            <a:br>
              <a:rPr lang="en-US" sz="2400" dirty="0" smtClean="0"/>
            </a:br>
            <a:r>
              <a:rPr lang="en-US" sz="2400" dirty="0" smtClean="0"/>
              <a:t>Ali Hassan </a:t>
            </a:r>
            <a:r>
              <a:rPr lang="en-US" sz="2400" dirty="0" err="1" smtClean="0"/>
              <a:t>Hamza</a:t>
            </a:r>
            <a:r>
              <a:rPr lang="en-US" sz="2400" dirty="0" smtClean="0"/>
              <a:t/>
            </a:r>
            <a:br>
              <a:rPr lang="en-US" sz="2400" dirty="0" smtClean="0"/>
            </a:br>
            <a:r>
              <a:rPr lang="en-US" sz="2400" dirty="0" smtClean="0"/>
              <a:t>Assistant Lecturer in</a:t>
            </a:r>
            <a:br>
              <a:rPr lang="en-US" sz="2400" dirty="0" smtClean="0"/>
            </a:br>
            <a:r>
              <a:rPr lang="en-US" sz="2400" dirty="0" smtClean="0"/>
              <a:t>  Technical College / </a:t>
            </a:r>
            <a:r>
              <a:rPr lang="en-US" sz="2400" dirty="0" err="1" smtClean="0"/>
              <a:t>Musayyib</a:t>
            </a:r>
            <a:r>
              <a:rPr lang="en-US" sz="2400" dirty="0" smtClean="0"/>
              <a:t/>
            </a:r>
            <a:br>
              <a:rPr lang="en-US" sz="2400" dirty="0" smtClean="0"/>
            </a:br>
            <a:r>
              <a:rPr lang="en-US" sz="2400" dirty="0" smtClean="0"/>
              <a:t>2011-2010</a:t>
            </a:r>
            <a:endParaRPr lang="en-US" sz="2400" dirty="0"/>
          </a:p>
        </p:txBody>
      </p:sp>
    </p:spTree>
    <p:extLst>
      <p:ext uri="{BB962C8B-B14F-4D97-AF65-F5344CB8AC3E}">
        <p14:creationId xmlns:p14="http://schemas.microsoft.com/office/powerpoint/2010/main" val="3397193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00364" y="714356"/>
            <a:ext cx="2069110" cy="461665"/>
          </a:xfrm>
          <a:prstGeom prst="rect">
            <a:avLst/>
          </a:prstGeom>
        </p:spPr>
        <p:txBody>
          <a:bodyPr wrap="square">
            <a:spAutoFit/>
          </a:bodyPr>
          <a:lstStyle/>
          <a:p>
            <a:r>
              <a:rPr lang="en-US" sz="2400" dirty="0" smtClean="0">
                <a:solidFill>
                  <a:srgbClr val="FF0000"/>
                </a:solidFill>
                <a:effectLst>
                  <a:outerShdw blurRad="38100" dist="38100" dir="2700000" algn="tl">
                    <a:srgbClr val="000000">
                      <a:alpha val="43137"/>
                    </a:srgbClr>
                  </a:outerShdw>
                </a:effectLst>
              </a:rPr>
              <a:t>First module</a:t>
            </a:r>
            <a:endParaRPr lang="ar-IQ" sz="2400" dirty="0"/>
          </a:p>
        </p:txBody>
      </p:sp>
      <p:sp>
        <p:nvSpPr>
          <p:cNvPr id="3" name="مستطيل 2"/>
          <p:cNvSpPr/>
          <p:nvPr/>
        </p:nvSpPr>
        <p:spPr>
          <a:xfrm>
            <a:off x="2714612" y="1285860"/>
            <a:ext cx="2857520" cy="461665"/>
          </a:xfrm>
          <a:prstGeom prst="rect">
            <a:avLst/>
          </a:prstGeom>
        </p:spPr>
        <p:txBody>
          <a:bodyPr wrap="square">
            <a:spAutoFit/>
          </a:bodyPr>
          <a:lstStyle/>
          <a:p>
            <a:r>
              <a:rPr lang="en-US" sz="2400" dirty="0" smtClean="0">
                <a:effectLst>
                  <a:outerShdw blurRad="38100" dist="38100" dir="2700000" algn="tl">
                    <a:srgbClr val="000000">
                      <a:alpha val="43137"/>
                    </a:srgbClr>
                  </a:outerShdw>
                </a:effectLst>
              </a:rPr>
              <a:t>Extrusion  process</a:t>
            </a:r>
            <a:endParaRPr lang="ar-IQ" sz="2400" dirty="0"/>
          </a:p>
        </p:txBody>
      </p:sp>
      <p:pic>
        <p:nvPicPr>
          <p:cNvPr id="4" name="Picture 2"/>
          <p:cNvPicPr>
            <a:picLocks noChangeAspect="1" noChangeArrowheads="1"/>
          </p:cNvPicPr>
          <p:nvPr/>
        </p:nvPicPr>
        <p:blipFill>
          <a:blip r:embed="rId2"/>
          <a:srcRect/>
          <a:stretch>
            <a:fillRect/>
          </a:stretch>
        </p:blipFill>
        <p:spPr bwMode="auto">
          <a:xfrm>
            <a:off x="2226948" y="2214554"/>
            <a:ext cx="4202440" cy="3071834"/>
          </a:xfrm>
          <a:prstGeom prst="rect">
            <a:avLst/>
          </a:prstGeom>
          <a:noFill/>
          <a:ln w="9525">
            <a:noFill/>
            <a:miter lim="800000"/>
            <a:headEnd/>
            <a:tailEnd/>
          </a:ln>
          <a:effectLst/>
        </p:spPr>
      </p:pic>
    </p:spTree>
    <p:extLst>
      <p:ext uri="{BB962C8B-B14F-4D97-AF65-F5344CB8AC3E}">
        <p14:creationId xmlns:p14="http://schemas.microsoft.com/office/powerpoint/2010/main" val="2113739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77392" y="928670"/>
            <a:ext cx="2164888" cy="461665"/>
          </a:xfrm>
          <a:prstGeom prst="rect">
            <a:avLst/>
          </a:prstGeom>
        </p:spPr>
        <p:txBody>
          <a:bodyPr wrap="none">
            <a:spAutoFit/>
          </a:bodyPr>
          <a:lstStyle/>
          <a:p>
            <a:r>
              <a:rPr lang="en-US" sz="2400" dirty="0" smtClean="0">
                <a:solidFill>
                  <a:srgbClr val="FF0000"/>
                </a:solidFill>
                <a:effectLst>
                  <a:outerShdw blurRad="38100" dist="38100" dir="2700000" algn="tl">
                    <a:srgbClr val="000000">
                      <a:alpha val="43137"/>
                    </a:srgbClr>
                  </a:outerShdw>
                </a:effectLst>
              </a:rPr>
              <a:t>1-  (over view) :</a:t>
            </a:r>
            <a:endParaRPr lang="ar-IQ" sz="2400" dirty="0"/>
          </a:p>
        </p:txBody>
      </p:sp>
      <p:sp>
        <p:nvSpPr>
          <p:cNvPr id="3" name="مستطيل 2"/>
          <p:cNvSpPr/>
          <p:nvPr/>
        </p:nvSpPr>
        <p:spPr>
          <a:xfrm>
            <a:off x="1071538" y="1357298"/>
            <a:ext cx="7143800" cy="2308324"/>
          </a:xfrm>
          <a:prstGeom prst="rect">
            <a:avLst/>
          </a:prstGeom>
        </p:spPr>
        <p:txBody>
          <a:bodyPr wrap="square">
            <a:spAutoFit/>
          </a:bodyPr>
          <a:lstStyle/>
          <a:p>
            <a:pPr algn="l" rtl="0"/>
            <a:r>
              <a:rPr lang="en-US" dirty="0" smtClean="0">
                <a:effectLst>
                  <a:outerShdw blurRad="38100" dist="38100" dir="2700000" algn="tl">
                    <a:srgbClr val="000000">
                      <a:alpha val="43137"/>
                    </a:srgbClr>
                  </a:outerShdw>
                </a:effectLst>
              </a:rPr>
              <a:t>A-Target group:-</a:t>
            </a:r>
          </a:p>
          <a:p>
            <a:pPr algn="l" rtl="0"/>
            <a:r>
              <a:rPr lang="en-US" dirty="0" smtClean="0"/>
              <a:t> students of Technical College - </a:t>
            </a:r>
            <a:r>
              <a:rPr lang="en-US" dirty="0" err="1" smtClean="0"/>
              <a:t>Musayyib</a:t>
            </a:r>
            <a:r>
              <a:rPr lang="en-US" dirty="0" smtClean="0"/>
              <a:t> / Department of Agricultural Machinery and Equipment / third phase.</a:t>
            </a:r>
            <a:br>
              <a:rPr lang="en-US" dirty="0" smtClean="0"/>
            </a:br>
            <a:r>
              <a:rPr lang="en-US" dirty="0" smtClean="0">
                <a:effectLst>
                  <a:outerShdw blurRad="38100" dist="38100" dir="2700000" algn="tl">
                    <a:srgbClr val="000000">
                      <a:alpha val="43137"/>
                    </a:srgbClr>
                  </a:outerShdw>
                </a:effectLst>
              </a:rPr>
              <a:t>B- Rationale:- </a:t>
            </a:r>
          </a:p>
          <a:p>
            <a:pPr algn="l" rtl="0"/>
            <a:r>
              <a:rPr lang="en-US" dirty="0" smtClean="0"/>
              <a:t>This unit is designed to introduce students to: -</a:t>
            </a:r>
            <a:br>
              <a:rPr lang="en-US" dirty="0" smtClean="0"/>
            </a:br>
            <a:r>
              <a:rPr lang="en-US" dirty="0" smtClean="0"/>
              <a:t>     turning process and its determinants.</a:t>
            </a:r>
            <a:br>
              <a:rPr lang="en-US" dirty="0" smtClean="0"/>
            </a:br>
            <a:r>
              <a:rPr lang="en-US" dirty="0" smtClean="0">
                <a:effectLst>
                  <a:outerShdw blurRad="38100" dist="38100" dir="2700000" algn="tl">
                    <a:srgbClr val="000000">
                      <a:alpha val="43137"/>
                    </a:srgbClr>
                  </a:outerShdw>
                </a:effectLst>
              </a:rPr>
              <a:t>C- Central ideas / To recognize the student to:</a:t>
            </a:r>
            <a:r>
              <a:rPr lang="ar-IQ" dirty="0" smtClean="0">
                <a:effectLst>
                  <a:outerShdw blurRad="38100" dist="38100" dir="2700000" algn="tl">
                    <a:srgbClr val="000000">
                      <a:alpha val="43137"/>
                    </a:srgbClr>
                  </a:outerShdw>
                </a:effectLst>
              </a:rPr>
              <a:t> </a:t>
            </a:r>
            <a:r>
              <a:rPr lang="en-US" dirty="0" smtClean="0"/>
              <a:t/>
            </a:r>
            <a:br>
              <a:rPr lang="en-US" dirty="0" smtClean="0"/>
            </a:br>
            <a:endParaRPr lang="ar-IQ" dirty="0"/>
          </a:p>
        </p:txBody>
      </p:sp>
      <p:sp>
        <p:nvSpPr>
          <p:cNvPr id="4" name="مستطيل 3"/>
          <p:cNvSpPr/>
          <p:nvPr/>
        </p:nvSpPr>
        <p:spPr>
          <a:xfrm>
            <a:off x="1142976" y="3357562"/>
            <a:ext cx="4572000" cy="923330"/>
          </a:xfrm>
          <a:prstGeom prst="rect">
            <a:avLst/>
          </a:prstGeom>
        </p:spPr>
        <p:txBody>
          <a:bodyPr>
            <a:spAutoFit/>
          </a:bodyPr>
          <a:lstStyle/>
          <a:p>
            <a:pPr algn="l"/>
            <a:r>
              <a:rPr lang="en-US" dirty="0" smtClean="0"/>
              <a:t>1 - the principle of the process of turning.</a:t>
            </a:r>
            <a:br>
              <a:rPr lang="en-US" dirty="0" smtClean="0"/>
            </a:br>
            <a:r>
              <a:rPr lang="en-US" dirty="0" smtClean="0"/>
              <a:t>2 - the determinants of the process of turning.</a:t>
            </a:r>
            <a:br>
              <a:rPr lang="en-US" dirty="0" smtClean="0"/>
            </a:br>
            <a:r>
              <a:rPr lang="en-US" dirty="0" smtClean="0"/>
              <a:t>3 - Turning machines</a:t>
            </a:r>
            <a:endParaRPr lang="ar-IQ" dirty="0"/>
          </a:p>
        </p:txBody>
      </p:sp>
    </p:spTree>
    <p:extLst>
      <p:ext uri="{BB962C8B-B14F-4D97-AF65-F5344CB8AC3E}">
        <p14:creationId xmlns:p14="http://schemas.microsoft.com/office/powerpoint/2010/main" val="4007178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500042"/>
            <a:ext cx="7643866" cy="1754326"/>
          </a:xfrm>
          <a:prstGeom prst="rect">
            <a:avLst/>
          </a:prstGeom>
        </p:spPr>
        <p:txBody>
          <a:bodyPr wrap="square">
            <a:spAutoFit/>
          </a:bodyPr>
          <a:lstStyle/>
          <a:p>
            <a:pPr algn="l"/>
            <a:r>
              <a:rPr lang="en-US" dirty="0" smtClean="0"/>
              <a:t>Note:</a:t>
            </a:r>
            <a:br>
              <a:rPr lang="en-US" dirty="0" smtClean="0"/>
            </a:br>
            <a:r>
              <a:rPr lang="en-US" dirty="0" smtClean="0"/>
              <a:t>1. Each question three degree.</a:t>
            </a:r>
            <a:br>
              <a:rPr lang="en-US" dirty="0" smtClean="0"/>
            </a:br>
            <a:r>
              <a:rPr lang="en-US" dirty="0" smtClean="0"/>
              <a:t>2. Please check that your answer review page (key answers to the tests) at the end of the module, in case you get the degree thus only 9 more needy to study this unit and go to the next unit of study. In case you have a degree less than 9 will need to study this unit.</a:t>
            </a:r>
            <a:endParaRPr lang="ar-IQ" dirty="0"/>
          </a:p>
        </p:txBody>
      </p:sp>
    </p:spTree>
    <p:extLst>
      <p:ext uri="{BB962C8B-B14F-4D97-AF65-F5344CB8AC3E}">
        <p14:creationId xmlns:p14="http://schemas.microsoft.com/office/powerpoint/2010/main" val="6396211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1785926"/>
            <a:ext cx="7215238" cy="1938992"/>
          </a:xfrm>
          <a:prstGeom prst="rect">
            <a:avLst/>
          </a:prstGeom>
        </p:spPr>
        <p:txBody>
          <a:bodyPr wrap="square">
            <a:spAutoFit/>
          </a:bodyPr>
          <a:lstStyle/>
          <a:p>
            <a:pPr algn="l"/>
            <a:r>
              <a:rPr lang="en-US" sz="2400" dirty="0" smtClean="0"/>
              <a:t>Educational material for the bag manufacturing operations</a:t>
            </a:r>
            <a:br>
              <a:rPr lang="en-US" sz="2400" dirty="0" smtClean="0"/>
            </a:br>
            <a:r>
              <a:rPr lang="en-US" sz="2400" dirty="0" smtClean="0"/>
              <a:t>For students of Technical College - Musayyib</a:t>
            </a:r>
            <a:br>
              <a:rPr lang="en-US" sz="2400" dirty="0" smtClean="0"/>
            </a:br>
            <a:r>
              <a:rPr lang="en-US" sz="2400" dirty="0" smtClean="0"/>
              <a:t>Department of Agricultural Machinery and Equipment / Phase third</a:t>
            </a:r>
            <a:endParaRPr lang="ar-IQ" sz="2400" dirty="0"/>
          </a:p>
        </p:txBody>
      </p:sp>
      <p:sp>
        <p:nvSpPr>
          <p:cNvPr id="3" name="مستطيل 2"/>
          <p:cNvSpPr/>
          <p:nvPr/>
        </p:nvSpPr>
        <p:spPr>
          <a:xfrm>
            <a:off x="1000100" y="357166"/>
            <a:ext cx="7072362" cy="1569660"/>
          </a:xfrm>
          <a:prstGeom prst="rect">
            <a:avLst/>
          </a:prstGeom>
        </p:spPr>
        <p:txBody>
          <a:bodyPr wrap="square">
            <a:spAutoFit/>
          </a:bodyPr>
          <a:lstStyle/>
          <a:p>
            <a:pPr algn="l"/>
            <a:r>
              <a:rPr lang="en-US" sz="2400" dirty="0" smtClean="0"/>
              <a:t>Ministry of Higher Education and Scientific Research</a:t>
            </a:r>
            <a:br>
              <a:rPr lang="en-US" sz="2400" dirty="0" smtClean="0"/>
            </a:br>
            <a:r>
              <a:rPr lang="en-US" sz="2400" dirty="0" smtClean="0"/>
              <a:t>   Board of Technical Education</a:t>
            </a:r>
            <a:br>
              <a:rPr lang="en-US" sz="2400" dirty="0" smtClean="0"/>
            </a:br>
            <a:r>
              <a:rPr lang="ar-SA" sz="2400" dirty="0" smtClean="0"/>
              <a:t> </a:t>
            </a:r>
            <a:r>
              <a:rPr lang="en-US" sz="2400" dirty="0" smtClean="0"/>
              <a:t>   Technical College / </a:t>
            </a:r>
            <a:r>
              <a:rPr lang="en-US" sz="2400" dirty="0" err="1" smtClean="0"/>
              <a:t>Musayyib</a:t>
            </a:r>
            <a:endParaRPr lang="ar-IQ" sz="2400" dirty="0"/>
          </a:p>
        </p:txBody>
      </p:sp>
      <p:sp>
        <p:nvSpPr>
          <p:cNvPr id="4" name="مستطيل 3"/>
          <p:cNvSpPr/>
          <p:nvPr/>
        </p:nvSpPr>
        <p:spPr>
          <a:xfrm>
            <a:off x="1142976" y="3714752"/>
            <a:ext cx="6929486" cy="1938992"/>
          </a:xfrm>
          <a:prstGeom prst="rect">
            <a:avLst/>
          </a:prstGeom>
        </p:spPr>
        <p:txBody>
          <a:bodyPr wrap="square">
            <a:spAutoFit/>
          </a:bodyPr>
          <a:lstStyle/>
          <a:p>
            <a:pPr algn="ctr" rtl="0"/>
            <a:r>
              <a:rPr lang="en-US" sz="2400" dirty="0" smtClean="0"/>
              <a:t>Preparation and design</a:t>
            </a:r>
            <a:br>
              <a:rPr lang="en-US" sz="2400" dirty="0" smtClean="0"/>
            </a:br>
            <a:r>
              <a:rPr lang="en-US" sz="2400" dirty="0" smtClean="0"/>
              <a:t>Ali Hassan </a:t>
            </a:r>
            <a:r>
              <a:rPr lang="en-US" sz="2400" dirty="0" err="1" smtClean="0"/>
              <a:t>Hamza</a:t>
            </a:r>
            <a:r>
              <a:rPr lang="en-US" sz="2400" dirty="0" smtClean="0"/>
              <a:t/>
            </a:r>
            <a:br>
              <a:rPr lang="en-US" sz="2400" dirty="0" smtClean="0"/>
            </a:br>
            <a:r>
              <a:rPr lang="en-US" sz="2400" dirty="0" smtClean="0"/>
              <a:t>Assistant Lecturer in</a:t>
            </a:r>
            <a:br>
              <a:rPr lang="en-US" sz="2400" dirty="0" smtClean="0"/>
            </a:br>
            <a:r>
              <a:rPr lang="en-US" sz="2400" dirty="0" smtClean="0"/>
              <a:t>  Technical College / </a:t>
            </a:r>
            <a:r>
              <a:rPr lang="en-US" sz="2400" dirty="0" err="1" smtClean="0"/>
              <a:t>Musayyib</a:t>
            </a:r>
            <a:r>
              <a:rPr lang="en-US" sz="2400" dirty="0" smtClean="0"/>
              <a:t/>
            </a:r>
            <a:br>
              <a:rPr lang="en-US" sz="2400" dirty="0" smtClean="0"/>
            </a:br>
            <a:r>
              <a:rPr lang="en-US" sz="2400" dirty="0" smtClean="0"/>
              <a:t>2011-2010</a:t>
            </a:r>
            <a:endParaRPr lang="en-US" sz="2400" dirty="0"/>
          </a:p>
        </p:txBody>
      </p:sp>
    </p:spTree>
    <p:extLst>
      <p:ext uri="{BB962C8B-B14F-4D97-AF65-F5344CB8AC3E}">
        <p14:creationId xmlns:p14="http://schemas.microsoft.com/office/powerpoint/2010/main" val="362117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868" y="1285860"/>
            <a:ext cx="1992661" cy="461665"/>
          </a:xfrm>
          <a:prstGeom prst="rect">
            <a:avLst/>
          </a:prstGeom>
        </p:spPr>
        <p:txBody>
          <a:bodyPr wrap="none">
            <a:spAutoFit/>
          </a:bodyPr>
          <a:lstStyle/>
          <a:p>
            <a:r>
              <a:rPr lang="en-US" sz="2400" dirty="0" smtClean="0">
                <a:effectLst>
                  <a:outerShdw blurRad="38100" dist="38100" dir="2700000" algn="tl">
                    <a:srgbClr val="000000">
                      <a:alpha val="43137"/>
                    </a:srgbClr>
                  </a:outerShdw>
                </a:effectLst>
              </a:rPr>
              <a:t>Gears process</a:t>
            </a:r>
            <a:endParaRPr lang="ar-IQ" sz="2400" dirty="0"/>
          </a:p>
        </p:txBody>
      </p:sp>
      <p:sp>
        <p:nvSpPr>
          <p:cNvPr id="3" name="مستطيل 2"/>
          <p:cNvSpPr/>
          <p:nvPr/>
        </p:nvSpPr>
        <p:spPr>
          <a:xfrm>
            <a:off x="3721205" y="714356"/>
            <a:ext cx="1873333" cy="461665"/>
          </a:xfrm>
          <a:prstGeom prst="rect">
            <a:avLst/>
          </a:prstGeom>
        </p:spPr>
        <p:txBody>
          <a:bodyPr wrap="none">
            <a:spAutoFit/>
          </a:bodyPr>
          <a:lstStyle/>
          <a:p>
            <a:r>
              <a:rPr lang="en-US" sz="2400" dirty="0" smtClean="0">
                <a:solidFill>
                  <a:srgbClr val="FF0000"/>
                </a:solidFill>
                <a:effectLst>
                  <a:outerShdw blurRad="38100" dist="38100" dir="2700000" algn="tl">
                    <a:srgbClr val="000000">
                      <a:alpha val="43137"/>
                    </a:srgbClr>
                  </a:outerShdw>
                </a:effectLst>
              </a:rPr>
              <a:t>First module</a:t>
            </a:r>
            <a:endParaRPr lang="ar-IQ" sz="2400" dirty="0"/>
          </a:p>
        </p:txBody>
      </p:sp>
      <p:pic>
        <p:nvPicPr>
          <p:cNvPr id="4" name="Picture 2"/>
          <p:cNvPicPr>
            <a:picLocks noChangeAspect="1" noChangeArrowheads="1"/>
          </p:cNvPicPr>
          <p:nvPr/>
        </p:nvPicPr>
        <p:blipFill>
          <a:blip r:embed="rId2"/>
          <a:srcRect/>
          <a:stretch>
            <a:fillRect/>
          </a:stretch>
        </p:blipFill>
        <p:spPr bwMode="auto">
          <a:xfrm>
            <a:off x="1912646" y="1928802"/>
            <a:ext cx="5368526" cy="4109048"/>
          </a:xfrm>
          <a:prstGeom prst="rect">
            <a:avLst/>
          </a:prstGeom>
          <a:noFill/>
          <a:ln w="9525">
            <a:noFill/>
            <a:miter lim="800000"/>
            <a:headEnd/>
            <a:tailEnd/>
          </a:ln>
          <a:effectLst/>
        </p:spPr>
      </p:pic>
    </p:spTree>
    <p:extLst>
      <p:ext uri="{BB962C8B-B14F-4D97-AF65-F5344CB8AC3E}">
        <p14:creationId xmlns:p14="http://schemas.microsoft.com/office/powerpoint/2010/main" val="17896493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85918" y="3857628"/>
            <a:ext cx="6500858" cy="923330"/>
          </a:xfrm>
          <a:prstGeom prst="rect">
            <a:avLst/>
          </a:prstGeom>
        </p:spPr>
        <p:txBody>
          <a:bodyPr wrap="square">
            <a:spAutoFit/>
          </a:bodyPr>
          <a:lstStyle/>
          <a:p>
            <a:pPr algn="l"/>
            <a:r>
              <a:rPr lang="en-US" dirty="0" smtClean="0"/>
              <a:t>1 - the principle of the process of turning.</a:t>
            </a:r>
            <a:br>
              <a:rPr lang="en-US" dirty="0" smtClean="0"/>
            </a:br>
            <a:r>
              <a:rPr lang="en-US" dirty="0" smtClean="0"/>
              <a:t>2 - the determinants of the process of turning.</a:t>
            </a:r>
            <a:br>
              <a:rPr lang="en-US" dirty="0" smtClean="0"/>
            </a:br>
            <a:r>
              <a:rPr lang="en-US" dirty="0" smtClean="0"/>
              <a:t>3 - Turning machines</a:t>
            </a:r>
            <a:endParaRPr lang="ar-IQ" dirty="0"/>
          </a:p>
        </p:txBody>
      </p:sp>
      <p:sp>
        <p:nvSpPr>
          <p:cNvPr id="3" name="مستطيل 2"/>
          <p:cNvSpPr/>
          <p:nvPr/>
        </p:nvSpPr>
        <p:spPr>
          <a:xfrm>
            <a:off x="1500166" y="1859340"/>
            <a:ext cx="6500858" cy="2308324"/>
          </a:xfrm>
          <a:prstGeom prst="rect">
            <a:avLst/>
          </a:prstGeom>
        </p:spPr>
        <p:txBody>
          <a:bodyPr wrap="square">
            <a:spAutoFit/>
          </a:bodyPr>
          <a:lstStyle/>
          <a:p>
            <a:pPr algn="l" rtl="0"/>
            <a:r>
              <a:rPr lang="en-US" dirty="0" smtClean="0">
                <a:effectLst>
                  <a:outerShdw blurRad="38100" dist="38100" dir="2700000" algn="tl">
                    <a:srgbClr val="000000">
                      <a:alpha val="43137"/>
                    </a:srgbClr>
                  </a:outerShdw>
                </a:effectLst>
              </a:rPr>
              <a:t>A-Target group:-</a:t>
            </a:r>
          </a:p>
          <a:p>
            <a:pPr algn="l" rtl="0"/>
            <a:r>
              <a:rPr lang="en-US" dirty="0" smtClean="0"/>
              <a:t>     students of Technical College - Musayyib /Department  of                   Agricultural Machinery and Equipment / third phase.</a:t>
            </a:r>
            <a:br>
              <a:rPr lang="en-US" dirty="0" smtClean="0"/>
            </a:br>
            <a:r>
              <a:rPr lang="en-US" dirty="0" smtClean="0">
                <a:effectLst>
                  <a:outerShdw blurRad="38100" dist="38100" dir="2700000" algn="tl">
                    <a:srgbClr val="000000">
                      <a:alpha val="43137"/>
                    </a:srgbClr>
                  </a:outerShdw>
                </a:effectLst>
              </a:rPr>
              <a:t>B- Rationale:- </a:t>
            </a:r>
          </a:p>
          <a:p>
            <a:pPr algn="l" rtl="0"/>
            <a:r>
              <a:rPr lang="en-US" dirty="0" smtClean="0"/>
              <a:t>This unit is designed to introduce students to: -</a:t>
            </a:r>
            <a:br>
              <a:rPr lang="en-US" dirty="0" smtClean="0"/>
            </a:br>
            <a:r>
              <a:rPr lang="en-US" dirty="0" smtClean="0"/>
              <a:t>     turning process and its determinants.</a:t>
            </a:r>
            <a:br>
              <a:rPr lang="en-US" dirty="0" smtClean="0"/>
            </a:br>
            <a:r>
              <a:rPr lang="en-US" dirty="0" smtClean="0">
                <a:effectLst>
                  <a:outerShdw blurRad="38100" dist="38100" dir="2700000" algn="tl">
                    <a:srgbClr val="000000">
                      <a:alpha val="43137"/>
                    </a:srgbClr>
                  </a:outerShdw>
                </a:effectLst>
              </a:rPr>
              <a:t>C- Central ideas / To recognize the student to:</a:t>
            </a:r>
            <a:r>
              <a:rPr lang="ar-IQ" dirty="0" smtClean="0">
                <a:effectLst>
                  <a:outerShdw blurRad="38100" dist="38100" dir="2700000" algn="tl">
                    <a:srgbClr val="000000">
                      <a:alpha val="43137"/>
                    </a:srgbClr>
                  </a:outerShdw>
                </a:effectLst>
              </a:rPr>
              <a:t> </a:t>
            </a:r>
            <a:r>
              <a:rPr lang="en-US" dirty="0" smtClean="0"/>
              <a:t/>
            </a:r>
            <a:br>
              <a:rPr lang="en-US" dirty="0" smtClean="0"/>
            </a:br>
            <a:endParaRPr lang="ar-IQ" dirty="0"/>
          </a:p>
        </p:txBody>
      </p:sp>
      <p:sp>
        <p:nvSpPr>
          <p:cNvPr id="4" name="مستطيل 3"/>
          <p:cNvSpPr/>
          <p:nvPr/>
        </p:nvSpPr>
        <p:spPr>
          <a:xfrm>
            <a:off x="1004709" y="1428736"/>
            <a:ext cx="2164888" cy="461665"/>
          </a:xfrm>
          <a:prstGeom prst="rect">
            <a:avLst/>
          </a:prstGeom>
        </p:spPr>
        <p:txBody>
          <a:bodyPr wrap="none">
            <a:spAutoFit/>
          </a:bodyPr>
          <a:lstStyle/>
          <a:p>
            <a:r>
              <a:rPr lang="en-US" sz="2400" dirty="0" smtClean="0">
                <a:solidFill>
                  <a:srgbClr val="FF0000"/>
                </a:solidFill>
                <a:effectLst>
                  <a:outerShdw blurRad="38100" dist="38100" dir="2700000" algn="tl">
                    <a:srgbClr val="000000">
                      <a:alpha val="43137"/>
                    </a:srgbClr>
                  </a:outerShdw>
                </a:effectLst>
              </a:rPr>
              <a:t>1-  (over view) :</a:t>
            </a:r>
            <a:endParaRPr lang="ar-IQ" sz="2400" dirty="0"/>
          </a:p>
        </p:txBody>
      </p:sp>
    </p:spTree>
    <p:extLst>
      <p:ext uri="{BB962C8B-B14F-4D97-AF65-F5344CB8AC3E}">
        <p14:creationId xmlns:p14="http://schemas.microsoft.com/office/powerpoint/2010/main" val="1152483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1857364"/>
            <a:ext cx="1688411" cy="369332"/>
          </a:xfrm>
          <a:prstGeom prst="rect">
            <a:avLst/>
          </a:prstGeom>
        </p:spPr>
        <p:txBody>
          <a:bodyPr wrap="none">
            <a:spAutoFit/>
          </a:bodyPr>
          <a:lstStyle/>
          <a:p>
            <a:pPr algn="l"/>
            <a:r>
              <a:rPr lang="en-US" dirty="0" smtClean="0">
                <a:solidFill>
                  <a:srgbClr val="FF0000"/>
                </a:solidFill>
              </a:rPr>
              <a:t>D- Objectives:-</a:t>
            </a:r>
            <a:endParaRPr lang="ar-IQ" dirty="0">
              <a:solidFill>
                <a:srgbClr val="FF0000"/>
              </a:solidFill>
            </a:endParaRPr>
          </a:p>
        </p:txBody>
      </p:sp>
      <p:sp>
        <p:nvSpPr>
          <p:cNvPr id="3" name="مستطيل 2"/>
          <p:cNvSpPr/>
          <p:nvPr/>
        </p:nvSpPr>
        <p:spPr>
          <a:xfrm>
            <a:off x="1285852" y="2214554"/>
            <a:ext cx="7143800" cy="923330"/>
          </a:xfrm>
          <a:prstGeom prst="rect">
            <a:avLst/>
          </a:prstGeom>
        </p:spPr>
        <p:txBody>
          <a:bodyPr wrap="square">
            <a:spAutoFit/>
          </a:bodyPr>
          <a:lstStyle/>
          <a:p>
            <a:pPr algn="l"/>
            <a:r>
              <a:rPr lang="en-US" dirty="0" smtClean="0"/>
              <a:t>student will be after the completion of the study the module able to: -</a:t>
            </a:r>
            <a:br>
              <a:rPr lang="en-US" dirty="0" smtClean="0"/>
            </a:br>
            <a:r>
              <a:rPr lang="en-US" dirty="0" smtClean="0"/>
              <a:t>A - recognize the gears process  </a:t>
            </a:r>
          </a:p>
          <a:p>
            <a:pPr algn="l"/>
            <a:r>
              <a:rPr lang="en-US" dirty="0" smtClean="0"/>
              <a:t>C - chip resulting from the cutting process and its determinants</a:t>
            </a:r>
            <a:endParaRPr lang="ar-IQ" dirty="0"/>
          </a:p>
        </p:txBody>
      </p:sp>
    </p:spTree>
    <p:extLst>
      <p:ext uri="{BB962C8B-B14F-4D97-AF65-F5344CB8AC3E}">
        <p14:creationId xmlns:p14="http://schemas.microsoft.com/office/powerpoint/2010/main" val="323120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1000108"/>
            <a:ext cx="7858180" cy="2677656"/>
          </a:xfrm>
          <a:prstGeom prst="rect">
            <a:avLst/>
          </a:prstGeom>
        </p:spPr>
        <p:txBody>
          <a:bodyPr wrap="square">
            <a:spAutoFit/>
          </a:bodyPr>
          <a:lstStyle/>
          <a:p>
            <a:pPr algn="l" rtl="0"/>
            <a:r>
              <a:rPr lang="en-US" sz="2400" dirty="0" smtClean="0"/>
              <a:t>Notes:</a:t>
            </a:r>
            <a:br>
              <a:rPr lang="en-US" sz="2400" dirty="0" smtClean="0"/>
            </a:br>
            <a:r>
              <a:rPr lang="en-US" sz="2400" dirty="0" smtClean="0"/>
              <a:t>  Check the safety of your answers back to the page (the answers to the test keys) at the end of the first module</a:t>
            </a:r>
            <a:br>
              <a:rPr lang="en-US" sz="2400" dirty="0" smtClean="0"/>
            </a:br>
            <a:r>
              <a:rPr lang="en-US" sz="2400" dirty="0" smtClean="0"/>
              <a:t>- If you got (8) degrees or more, you do not need to continue to study this module.</a:t>
            </a:r>
            <a:br>
              <a:rPr lang="en-US" sz="2400" dirty="0" smtClean="0"/>
            </a:br>
            <a:r>
              <a:rPr lang="en-US" sz="2400" dirty="0" smtClean="0"/>
              <a:t>- If you got less than (8) degrees, you must continue to study this module</a:t>
            </a:r>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2000240"/>
            <a:ext cx="7286676" cy="1938992"/>
          </a:xfrm>
          <a:prstGeom prst="rect">
            <a:avLst/>
          </a:prstGeom>
        </p:spPr>
        <p:txBody>
          <a:bodyPr wrap="square">
            <a:spAutoFit/>
          </a:bodyPr>
          <a:lstStyle/>
          <a:p>
            <a:pPr algn="l"/>
            <a:r>
              <a:rPr lang="en-US" sz="2400" dirty="0" smtClean="0"/>
              <a:t>Educational material for the bag manufacturing operations</a:t>
            </a:r>
            <a:br>
              <a:rPr lang="en-US" sz="2400" dirty="0" smtClean="0"/>
            </a:br>
            <a:r>
              <a:rPr lang="en-US" sz="2400" dirty="0" smtClean="0"/>
              <a:t>For students of Technical College - Musayyib</a:t>
            </a:r>
            <a:br>
              <a:rPr lang="en-US" sz="2400" dirty="0" smtClean="0"/>
            </a:br>
            <a:r>
              <a:rPr lang="en-US" sz="2400" dirty="0" smtClean="0"/>
              <a:t>Department of Agricultural Machinery and Equipment / Phase third</a:t>
            </a:r>
            <a:endParaRPr lang="ar-IQ" sz="2400" dirty="0"/>
          </a:p>
        </p:txBody>
      </p:sp>
      <p:sp>
        <p:nvSpPr>
          <p:cNvPr id="3" name="مستطيل 2"/>
          <p:cNvSpPr/>
          <p:nvPr/>
        </p:nvSpPr>
        <p:spPr>
          <a:xfrm>
            <a:off x="928662" y="857232"/>
            <a:ext cx="7286676" cy="1200329"/>
          </a:xfrm>
          <a:prstGeom prst="rect">
            <a:avLst/>
          </a:prstGeom>
        </p:spPr>
        <p:txBody>
          <a:bodyPr wrap="square">
            <a:spAutoFit/>
          </a:bodyPr>
          <a:lstStyle/>
          <a:p>
            <a:pPr algn="l"/>
            <a:r>
              <a:rPr lang="en-US" sz="2400" dirty="0" smtClean="0"/>
              <a:t>Ministry of Higher Education and Scientific Research</a:t>
            </a:r>
            <a:br>
              <a:rPr lang="en-US" sz="2400" dirty="0" smtClean="0"/>
            </a:br>
            <a:r>
              <a:rPr lang="en-US" sz="2400" dirty="0" smtClean="0"/>
              <a:t>   Board of Technical Education</a:t>
            </a:r>
            <a:br>
              <a:rPr lang="en-US" sz="2400" dirty="0" smtClean="0"/>
            </a:br>
            <a:r>
              <a:rPr lang="ar-SA" sz="2400" dirty="0" smtClean="0"/>
              <a:t> </a:t>
            </a:r>
            <a:r>
              <a:rPr lang="en-US" sz="2400" dirty="0" smtClean="0"/>
              <a:t>   Technical College / </a:t>
            </a:r>
            <a:r>
              <a:rPr lang="en-US" sz="2400" dirty="0" err="1" smtClean="0"/>
              <a:t>Musayyib</a:t>
            </a:r>
            <a:endParaRPr lang="ar-IQ" sz="2400" dirty="0"/>
          </a:p>
        </p:txBody>
      </p:sp>
      <p:sp>
        <p:nvSpPr>
          <p:cNvPr id="4" name="مستطيل 3"/>
          <p:cNvSpPr/>
          <p:nvPr/>
        </p:nvSpPr>
        <p:spPr>
          <a:xfrm>
            <a:off x="2143108" y="4214818"/>
            <a:ext cx="4572000" cy="1938992"/>
          </a:xfrm>
          <a:prstGeom prst="rect">
            <a:avLst/>
          </a:prstGeom>
        </p:spPr>
        <p:txBody>
          <a:bodyPr>
            <a:spAutoFit/>
          </a:bodyPr>
          <a:lstStyle/>
          <a:p>
            <a:pPr algn="ctr" rtl="0"/>
            <a:r>
              <a:rPr lang="en-US" sz="2400" dirty="0" smtClean="0"/>
              <a:t>Preparation and design</a:t>
            </a:r>
            <a:br>
              <a:rPr lang="en-US" sz="2400" dirty="0" smtClean="0"/>
            </a:br>
            <a:r>
              <a:rPr lang="en-US" sz="2400" dirty="0" smtClean="0"/>
              <a:t>Ali Hassan </a:t>
            </a:r>
            <a:r>
              <a:rPr lang="en-US" sz="2400" dirty="0" err="1" smtClean="0"/>
              <a:t>Hamza</a:t>
            </a:r>
            <a:r>
              <a:rPr lang="en-US" sz="2400" dirty="0" smtClean="0"/>
              <a:t/>
            </a:r>
            <a:br>
              <a:rPr lang="en-US" sz="2400" dirty="0" smtClean="0"/>
            </a:br>
            <a:r>
              <a:rPr lang="en-US" sz="2400" dirty="0" smtClean="0"/>
              <a:t>Assistant Lecturer in</a:t>
            </a:r>
            <a:br>
              <a:rPr lang="en-US" sz="2400" dirty="0" smtClean="0"/>
            </a:br>
            <a:r>
              <a:rPr lang="en-US" sz="2400" dirty="0" smtClean="0"/>
              <a:t>  Technical College / </a:t>
            </a:r>
            <a:r>
              <a:rPr lang="en-US" sz="2400" dirty="0" err="1" smtClean="0"/>
              <a:t>Musayyib</a:t>
            </a:r>
            <a:r>
              <a:rPr lang="en-US" sz="2400" dirty="0" smtClean="0"/>
              <a:t/>
            </a:r>
            <a:br>
              <a:rPr lang="en-US" sz="2400" dirty="0" smtClean="0"/>
            </a:br>
            <a:r>
              <a:rPr lang="en-US" sz="2400" dirty="0" smtClean="0"/>
              <a:t>2011-2010</a:t>
            </a:r>
            <a:endParaRPr lang="en-US" sz="2400" dirty="0"/>
          </a:p>
        </p:txBody>
      </p:sp>
    </p:spTree>
    <p:extLst>
      <p:ext uri="{BB962C8B-B14F-4D97-AF65-F5344CB8AC3E}">
        <p14:creationId xmlns:p14="http://schemas.microsoft.com/office/powerpoint/2010/main" val="4186666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868" y="714356"/>
            <a:ext cx="1742080" cy="461665"/>
          </a:xfrm>
          <a:prstGeom prst="rect">
            <a:avLst/>
          </a:prstGeom>
        </p:spPr>
        <p:txBody>
          <a:bodyPr wrap="none">
            <a:spAutoFit/>
          </a:bodyPr>
          <a:lstStyle/>
          <a:p>
            <a:r>
              <a:rPr lang="en-US" sz="2400" dirty="0" smtClean="0">
                <a:solidFill>
                  <a:srgbClr val="FF0000"/>
                </a:solidFill>
                <a:effectLst>
                  <a:outerShdw blurRad="38100" dist="38100" dir="2700000" algn="tl">
                    <a:srgbClr val="000000">
                      <a:alpha val="43137"/>
                    </a:srgbClr>
                  </a:outerShdw>
                </a:effectLst>
              </a:rPr>
              <a:t>First module</a:t>
            </a:r>
            <a:endParaRPr lang="ar-IQ" sz="2400" dirty="0"/>
          </a:p>
        </p:txBody>
      </p:sp>
      <p:sp>
        <p:nvSpPr>
          <p:cNvPr id="3" name="مستطيل 2"/>
          <p:cNvSpPr/>
          <p:nvPr/>
        </p:nvSpPr>
        <p:spPr>
          <a:xfrm>
            <a:off x="3286116" y="1214422"/>
            <a:ext cx="2276457" cy="461665"/>
          </a:xfrm>
          <a:prstGeom prst="rect">
            <a:avLst/>
          </a:prstGeom>
        </p:spPr>
        <p:txBody>
          <a:bodyPr wrap="none">
            <a:spAutoFit/>
          </a:bodyPr>
          <a:lstStyle/>
          <a:p>
            <a:pPr algn="ctr">
              <a:buNone/>
            </a:pPr>
            <a:r>
              <a:rPr lang="en-US" sz="2400" dirty="0" smtClean="0">
                <a:effectLst>
                  <a:outerShdw blurRad="38100" dist="38100" dir="2700000" algn="tl">
                    <a:srgbClr val="000000">
                      <a:alpha val="43137"/>
                    </a:srgbClr>
                  </a:outerShdw>
                </a:effectLst>
              </a:rPr>
              <a:t>Grinding process</a:t>
            </a:r>
            <a:endParaRPr lang="ar-IQ" sz="2400" dirty="0">
              <a:effectLst>
                <a:outerShdw blurRad="38100" dist="38100" dir="2700000" algn="tl">
                  <a:srgbClr val="000000">
                    <a:alpha val="43137"/>
                  </a:srgbClr>
                </a:outerShdw>
              </a:effectLst>
            </a:endParaRPr>
          </a:p>
        </p:txBody>
      </p:sp>
      <p:pic>
        <p:nvPicPr>
          <p:cNvPr id="5" name="Picture 2" descr="C:\Users\DELL\Downloads\showthread.php_files\images.jpg"/>
          <p:cNvPicPr>
            <a:picLocks noChangeAspect="1" noChangeArrowheads="1"/>
          </p:cNvPicPr>
          <p:nvPr/>
        </p:nvPicPr>
        <p:blipFill>
          <a:blip r:embed="rId2"/>
          <a:srcRect/>
          <a:stretch>
            <a:fillRect/>
          </a:stretch>
        </p:blipFill>
        <p:spPr bwMode="auto">
          <a:xfrm>
            <a:off x="1460438" y="1928802"/>
            <a:ext cx="5807617" cy="4429156"/>
          </a:xfrm>
          <a:prstGeom prst="rect">
            <a:avLst/>
          </a:prstGeom>
          <a:noFill/>
        </p:spPr>
      </p:pic>
    </p:spTree>
    <p:extLst>
      <p:ext uri="{BB962C8B-B14F-4D97-AF65-F5344CB8AC3E}">
        <p14:creationId xmlns:p14="http://schemas.microsoft.com/office/powerpoint/2010/main" val="42688620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357166"/>
            <a:ext cx="2118465" cy="461665"/>
          </a:xfrm>
          <a:prstGeom prst="rect">
            <a:avLst/>
          </a:prstGeom>
        </p:spPr>
        <p:txBody>
          <a:bodyPr wrap="none">
            <a:spAutoFit/>
          </a:bodyPr>
          <a:lstStyle/>
          <a:p>
            <a:r>
              <a:rPr lang="en-US" sz="2400" dirty="0" smtClean="0">
                <a:solidFill>
                  <a:srgbClr val="FF0000"/>
                </a:solidFill>
                <a:effectLst>
                  <a:outerShdw blurRad="38100" dist="38100" dir="2700000" algn="tl">
                    <a:srgbClr val="000000">
                      <a:alpha val="43137"/>
                    </a:srgbClr>
                  </a:outerShdw>
                </a:effectLst>
              </a:rPr>
              <a:t>1-  (over view) :</a:t>
            </a:r>
            <a:endParaRPr lang="ar-IQ" sz="2400" dirty="0"/>
          </a:p>
        </p:txBody>
      </p:sp>
      <p:sp>
        <p:nvSpPr>
          <p:cNvPr id="3" name="مستطيل 2"/>
          <p:cNvSpPr/>
          <p:nvPr/>
        </p:nvSpPr>
        <p:spPr>
          <a:xfrm>
            <a:off x="928662" y="785794"/>
            <a:ext cx="7572428" cy="2308324"/>
          </a:xfrm>
          <a:prstGeom prst="rect">
            <a:avLst/>
          </a:prstGeom>
        </p:spPr>
        <p:txBody>
          <a:bodyPr wrap="square">
            <a:spAutoFit/>
          </a:bodyPr>
          <a:lstStyle/>
          <a:p>
            <a:pPr algn="l" rtl="0"/>
            <a:r>
              <a:rPr lang="en-US" dirty="0" smtClean="0">
                <a:effectLst>
                  <a:outerShdw blurRad="38100" dist="38100" dir="2700000" algn="tl">
                    <a:srgbClr val="000000">
                      <a:alpha val="43137"/>
                    </a:srgbClr>
                  </a:outerShdw>
                </a:effectLst>
              </a:rPr>
              <a:t>A-Target group:-</a:t>
            </a:r>
          </a:p>
          <a:p>
            <a:pPr algn="l" rtl="0"/>
            <a:r>
              <a:rPr lang="en-US" dirty="0" smtClean="0"/>
              <a:t>      students of Technical College - Musayyib / Department of Agricultural             Machinery and Equipment / third phase.</a:t>
            </a:r>
            <a:br>
              <a:rPr lang="en-US" dirty="0" smtClean="0"/>
            </a:br>
            <a:r>
              <a:rPr lang="en-US" dirty="0" smtClean="0">
                <a:effectLst>
                  <a:outerShdw blurRad="38100" dist="38100" dir="2700000" algn="tl">
                    <a:srgbClr val="000000">
                      <a:alpha val="43137"/>
                    </a:srgbClr>
                  </a:outerShdw>
                </a:effectLst>
              </a:rPr>
              <a:t>B- Rationale:- </a:t>
            </a:r>
          </a:p>
          <a:p>
            <a:pPr algn="l" rtl="0"/>
            <a:r>
              <a:rPr lang="en-US" dirty="0" smtClean="0"/>
              <a:t>        This unit is designed to introduce students to: -</a:t>
            </a:r>
            <a:br>
              <a:rPr lang="en-US" dirty="0" smtClean="0"/>
            </a:br>
            <a:r>
              <a:rPr lang="en-US" dirty="0" smtClean="0"/>
              <a:t>        turning process and its determinants.</a:t>
            </a:r>
            <a:br>
              <a:rPr lang="en-US" dirty="0" smtClean="0"/>
            </a:br>
            <a:r>
              <a:rPr lang="en-US" dirty="0" smtClean="0">
                <a:effectLst>
                  <a:outerShdw blurRad="38100" dist="38100" dir="2700000" algn="tl">
                    <a:srgbClr val="000000">
                      <a:alpha val="43137"/>
                    </a:srgbClr>
                  </a:outerShdw>
                </a:effectLst>
              </a:rPr>
              <a:t>C- Central ideas / To recognize the student to:</a:t>
            </a:r>
            <a:r>
              <a:rPr lang="ar-IQ"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ar-IQ" dirty="0">
              <a:effectLst>
                <a:outerShdw blurRad="38100" dist="38100" dir="2700000" algn="tl">
                  <a:srgbClr val="000000">
                    <a:alpha val="43137"/>
                  </a:srgbClr>
                </a:outerShdw>
              </a:effectLst>
            </a:endParaRPr>
          </a:p>
        </p:txBody>
      </p:sp>
      <p:sp>
        <p:nvSpPr>
          <p:cNvPr id="4" name="مستطيل 3"/>
          <p:cNvSpPr/>
          <p:nvPr/>
        </p:nvSpPr>
        <p:spPr>
          <a:xfrm>
            <a:off x="1285852" y="2786058"/>
            <a:ext cx="5643586" cy="923330"/>
          </a:xfrm>
          <a:prstGeom prst="rect">
            <a:avLst/>
          </a:prstGeom>
        </p:spPr>
        <p:txBody>
          <a:bodyPr wrap="square">
            <a:spAutoFit/>
          </a:bodyPr>
          <a:lstStyle/>
          <a:p>
            <a:pPr algn="l"/>
            <a:r>
              <a:rPr lang="en-US" dirty="0" smtClean="0"/>
              <a:t>1 - the principle of the process of turning.</a:t>
            </a:r>
            <a:br>
              <a:rPr lang="en-US" dirty="0" smtClean="0"/>
            </a:br>
            <a:r>
              <a:rPr lang="en-US" dirty="0" smtClean="0"/>
              <a:t>2 - the determinants of the process of turning.</a:t>
            </a:r>
            <a:br>
              <a:rPr lang="en-US" dirty="0" smtClean="0"/>
            </a:br>
            <a:r>
              <a:rPr lang="en-US" dirty="0" smtClean="0"/>
              <a:t>3 - Turning machines</a:t>
            </a:r>
            <a:endParaRPr lang="ar-IQ" dirty="0"/>
          </a:p>
        </p:txBody>
      </p:sp>
      <p:sp>
        <p:nvSpPr>
          <p:cNvPr id="5" name="مستطيل 4"/>
          <p:cNvSpPr/>
          <p:nvPr/>
        </p:nvSpPr>
        <p:spPr>
          <a:xfrm>
            <a:off x="1000100" y="3643314"/>
            <a:ext cx="1562607" cy="369332"/>
          </a:xfrm>
          <a:prstGeom prst="rect">
            <a:avLst/>
          </a:prstGeom>
        </p:spPr>
        <p:txBody>
          <a:bodyPr wrap="none">
            <a:spAutoFit/>
          </a:bodyPr>
          <a:lstStyle/>
          <a:p>
            <a:pPr algn="l"/>
            <a:r>
              <a:rPr lang="en-US" dirty="0" smtClean="0">
                <a:effectLst>
                  <a:outerShdw blurRad="38100" dist="38100" dir="2700000" algn="tl">
                    <a:srgbClr val="000000">
                      <a:alpha val="43137"/>
                    </a:srgbClr>
                  </a:outerShdw>
                </a:effectLst>
              </a:rPr>
              <a:t>D- Objectives:-</a:t>
            </a:r>
            <a:endParaRPr lang="ar-IQ" dirty="0">
              <a:effectLst>
                <a:outerShdw blurRad="38100" dist="38100" dir="2700000" algn="tl">
                  <a:srgbClr val="000000">
                    <a:alpha val="43137"/>
                  </a:srgbClr>
                </a:outerShdw>
              </a:effectLst>
            </a:endParaRPr>
          </a:p>
        </p:txBody>
      </p:sp>
      <p:sp>
        <p:nvSpPr>
          <p:cNvPr id="6" name="مستطيل 5"/>
          <p:cNvSpPr/>
          <p:nvPr/>
        </p:nvSpPr>
        <p:spPr>
          <a:xfrm>
            <a:off x="1214414" y="4000504"/>
            <a:ext cx="7215238" cy="923330"/>
          </a:xfrm>
          <a:prstGeom prst="rect">
            <a:avLst/>
          </a:prstGeom>
        </p:spPr>
        <p:txBody>
          <a:bodyPr wrap="square">
            <a:spAutoFit/>
          </a:bodyPr>
          <a:lstStyle/>
          <a:p>
            <a:pPr algn="l"/>
            <a:r>
              <a:rPr lang="en-US" dirty="0" smtClean="0"/>
              <a:t>student will be after the completion of the study the module able to: -</a:t>
            </a:r>
            <a:br>
              <a:rPr lang="en-US" dirty="0" smtClean="0"/>
            </a:br>
            <a:r>
              <a:rPr lang="en-US" dirty="0" smtClean="0"/>
              <a:t>A - recognize the gears process  </a:t>
            </a:r>
          </a:p>
          <a:p>
            <a:pPr algn="l"/>
            <a:r>
              <a:rPr lang="en-US" dirty="0" smtClean="0"/>
              <a:t>C - chip resulting from the cutting process and its determinants</a:t>
            </a:r>
            <a:endParaRPr lang="ar-IQ" dirty="0"/>
          </a:p>
        </p:txBody>
      </p:sp>
    </p:spTree>
    <p:extLst>
      <p:ext uri="{BB962C8B-B14F-4D97-AF65-F5344CB8AC3E}">
        <p14:creationId xmlns:p14="http://schemas.microsoft.com/office/powerpoint/2010/main" val="11805303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428604"/>
            <a:ext cx="7929618" cy="1754326"/>
          </a:xfrm>
          <a:prstGeom prst="rect">
            <a:avLst/>
          </a:prstGeom>
        </p:spPr>
        <p:txBody>
          <a:bodyPr wrap="square">
            <a:spAutoFit/>
          </a:bodyPr>
          <a:lstStyle/>
          <a:p>
            <a:pPr algn="l"/>
            <a:r>
              <a:rPr lang="en-US" dirty="0" smtClean="0"/>
              <a:t>Note:</a:t>
            </a:r>
            <a:br>
              <a:rPr lang="en-US" dirty="0" smtClean="0"/>
            </a:br>
            <a:r>
              <a:rPr lang="en-US" dirty="0" smtClean="0"/>
              <a:t>1. Each question one degree.</a:t>
            </a:r>
            <a:br>
              <a:rPr lang="en-US" dirty="0" smtClean="0"/>
            </a:br>
            <a:r>
              <a:rPr lang="en-US" dirty="0" smtClean="0"/>
              <a:t>2. Please check that your answer review page (key answers to the tests) at the end of the module, in case you get the degree thus only 9 more needy to study this unit and go to the next unit of study. In case you have a degree less than 9 will need to study this unit.</a:t>
            </a:r>
            <a:endParaRPr lang="ar-IQ" dirty="0"/>
          </a:p>
        </p:txBody>
      </p:sp>
    </p:spTree>
    <p:extLst>
      <p:ext uri="{BB962C8B-B14F-4D97-AF65-F5344CB8AC3E}">
        <p14:creationId xmlns:p14="http://schemas.microsoft.com/office/powerpoint/2010/main" val="3222773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42976" y="857232"/>
            <a:ext cx="1866601" cy="461665"/>
          </a:xfrm>
          <a:prstGeom prst="rect">
            <a:avLst/>
          </a:prstGeom>
        </p:spPr>
        <p:txBody>
          <a:bodyPr wrap="none">
            <a:spAutoFit/>
          </a:bodyPr>
          <a:lstStyle/>
          <a:p>
            <a:r>
              <a:rPr lang="en-US" sz="2400" dirty="0" smtClean="0">
                <a:solidFill>
                  <a:srgbClr val="FF0000"/>
                </a:solidFill>
              </a:rPr>
              <a:t>2- pre-testing</a:t>
            </a:r>
            <a:endParaRPr lang="ar-IQ" sz="2400" dirty="0"/>
          </a:p>
        </p:txBody>
      </p:sp>
      <p:sp>
        <p:nvSpPr>
          <p:cNvPr id="4" name="مستطيل 3"/>
          <p:cNvSpPr/>
          <p:nvPr/>
        </p:nvSpPr>
        <p:spPr>
          <a:xfrm>
            <a:off x="928662" y="1214422"/>
            <a:ext cx="7000924" cy="461665"/>
          </a:xfrm>
          <a:prstGeom prst="rect">
            <a:avLst/>
          </a:prstGeom>
        </p:spPr>
        <p:txBody>
          <a:bodyPr wrap="square">
            <a:spAutoFit/>
          </a:bodyPr>
          <a:lstStyle/>
          <a:p>
            <a:r>
              <a:rPr lang="en-US" dirty="0" smtClean="0"/>
              <a:t>circle the letter preceding the correct answer for each of the following</a:t>
            </a:r>
            <a:r>
              <a:rPr lang="en-US" sz="2400" dirty="0" smtClean="0"/>
              <a:t>:</a:t>
            </a:r>
            <a:endParaRPr lang="ar-IQ" dirty="0"/>
          </a:p>
        </p:txBody>
      </p:sp>
      <p:sp>
        <p:nvSpPr>
          <p:cNvPr id="5" name="مستطيل 4"/>
          <p:cNvSpPr/>
          <p:nvPr/>
        </p:nvSpPr>
        <p:spPr>
          <a:xfrm>
            <a:off x="1071538" y="1582341"/>
            <a:ext cx="6786610" cy="2862322"/>
          </a:xfrm>
          <a:prstGeom prst="rect">
            <a:avLst/>
          </a:prstGeom>
        </p:spPr>
        <p:txBody>
          <a:bodyPr wrap="square">
            <a:spAutoFit/>
          </a:bodyPr>
          <a:lstStyle/>
          <a:p>
            <a:pPr algn="l"/>
            <a:r>
              <a:rPr lang="en-US" dirty="0" smtClean="0">
                <a:effectLst>
                  <a:outerShdw blurRad="38100" dist="38100" dir="2700000" algn="tl">
                    <a:srgbClr val="000000">
                      <a:alpha val="43137"/>
                    </a:srgbClr>
                  </a:outerShdw>
                </a:effectLst>
              </a:rPr>
              <a:t>1 - The process (grinding ) from operations: -</a:t>
            </a:r>
            <a:r>
              <a:rPr lang="en-US" dirty="0" smtClean="0"/>
              <a:t/>
            </a:r>
            <a:br>
              <a:rPr lang="en-US" dirty="0" smtClean="0"/>
            </a:br>
            <a:r>
              <a:rPr lang="en-US" dirty="0" smtClean="0"/>
              <a:t>A - driver.</a:t>
            </a:r>
            <a:br>
              <a:rPr lang="en-US" dirty="0" smtClean="0"/>
            </a:br>
            <a:r>
              <a:rPr lang="en-US" dirty="0" smtClean="0"/>
              <a:t>B - formation.</a:t>
            </a:r>
            <a:br>
              <a:rPr lang="en-US" dirty="0" smtClean="0"/>
            </a:br>
            <a:r>
              <a:rPr lang="en-US" dirty="0" smtClean="0">
                <a:effectLst>
                  <a:outerShdw blurRad="38100" dist="38100" dir="2700000" algn="tl">
                    <a:srgbClr val="000000">
                      <a:alpha val="43137"/>
                    </a:srgbClr>
                  </a:outerShdw>
                </a:effectLst>
              </a:rPr>
              <a:t>2 - after a process (grinding) gets in the product: -</a:t>
            </a:r>
            <a:br>
              <a:rPr lang="en-US" dirty="0" smtClean="0">
                <a:effectLst>
                  <a:outerShdw blurRad="38100" dist="38100" dir="2700000" algn="tl">
                    <a:srgbClr val="000000">
                      <a:alpha val="43137"/>
                    </a:srgbClr>
                  </a:outerShdw>
                </a:effectLst>
              </a:rPr>
            </a:br>
            <a:r>
              <a:rPr lang="en-US" dirty="0" smtClean="0"/>
              <a:t>A - decrease in size.</a:t>
            </a:r>
            <a:br>
              <a:rPr lang="en-US" dirty="0" smtClean="0"/>
            </a:br>
            <a:r>
              <a:rPr lang="en-US" dirty="0" smtClean="0"/>
              <a:t>B - Increase the volume.</a:t>
            </a:r>
            <a:br>
              <a:rPr lang="en-US" dirty="0" smtClean="0"/>
            </a:br>
            <a:r>
              <a:rPr lang="en-US" dirty="0" smtClean="0"/>
              <a:t>C - conservative on the size.</a:t>
            </a:r>
            <a:br>
              <a:rPr lang="en-US" dirty="0" smtClean="0"/>
            </a:br>
            <a:r>
              <a:rPr lang="en-US" dirty="0" smtClean="0">
                <a:effectLst>
                  <a:outerShdw blurRad="38100" dist="38100" dir="2700000" algn="tl">
                    <a:srgbClr val="000000">
                      <a:alpha val="43137"/>
                    </a:srgbClr>
                  </a:outerShdw>
                </a:effectLst>
              </a:rPr>
              <a:t>3 - the most important side effect of the process (grinding) are: -</a:t>
            </a:r>
            <a:r>
              <a:rPr lang="en-US" dirty="0" smtClean="0"/>
              <a:t/>
            </a:r>
            <a:br>
              <a:rPr lang="en-US" dirty="0" smtClean="0"/>
            </a:br>
            <a:r>
              <a:rPr lang="en-US" dirty="0" smtClean="0"/>
              <a:t>A - improve the mechanical properties of busy.</a:t>
            </a:r>
            <a:br>
              <a:rPr lang="en-US" dirty="0" smtClean="0"/>
            </a:br>
            <a:r>
              <a:rPr lang="en-US" dirty="0" smtClean="0"/>
              <a:t>B - Increasing the hardness of the surface is busy.</a:t>
            </a:r>
            <a:endParaRPr lang="ar-IQ" dirty="0"/>
          </a:p>
        </p:txBody>
      </p:sp>
    </p:spTree>
    <p:extLst>
      <p:ext uri="{BB962C8B-B14F-4D97-AF65-F5344CB8AC3E}">
        <p14:creationId xmlns:p14="http://schemas.microsoft.com/office/powerpoint/2010/main" val="3204911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43240" y="2357430"/>
            <a:ext cx="2797305" cy="523220"/>
          </a:xfrm>
          <a:prstGeom prst="rect">
            <a:avLst/>
          </a:prstGeom>
        </p:spPr>
        <p:txBody>
          <a:bodyPr wrap="none">
            <a:spAutoFit/>
          </a:bodyPr>
          <a:lstStyle/>
          <a:p>
            <a:pPr algn="ctr"/>
            <a:r>
              <a:rPr lang="en-US" sz="2800" b="1" dirty="0" smtClean="0">
                <a:solidFill>
                  <a:srgbClr val="FF0000"/>
                </a:solidFill>
              </a:rPr>
              <a:t>3- </a:t>
            </a:r>
            <a:r>
              <a:rPr lang="en-US" sz="2800" dirty="0" smtClean="0">
                <a:solidFill>
                  <a:srgbClr val="FF0000"/>
                </a:solidFill>
              </a:rPr>
              <a:t>Display module</a:t>
            </a:r>
            <a:endParaRPr lang="ar-IQ" sz="2800" b="1" dirty="0">
              <a:solidFill>
                <a:srgbClr val="FF0000"/>
              </a:solidFill>
            </a:endParaRPr>
          </a:p>
        </p:txBody>
      </p:sp>
    </p:spTree>
    <p:extLst>
      <p:ext uri="{BB962C8B-B14F-4D97-AF65-F5344CB8AC3E}">
        <p14:creationId xmlns:p14="http://schemas.microsoft.com/office/powerpoint/2010/main" val="3946201132"/>
      </p:ext>
    </p:extLst>
  </p:cSld>
  <p:clrMapOvr>
    <a:masterClrMapping/>
  </p:clrMapOvr>
  <p:transition>
    <p:wedg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643998" cy="6429420"/>
          </a:xfrm>
        </p:spPr>
        <p:txBody>
          <a:bodyPr>
            <a:normAutofit/>
          </a:bodyPr>
          <a:lstStyle/>
          <a:p>
            <a:pPr algn="l">
              <a:buNone/>
            </a:pPr>
            <a:r>
              <a:rPr lang="en-US" sz="1800" b="1" dirty="0" smtClean="0">
                <a:solidFill>
                  <a:srgbClr val="FF0000"/>
                </a:solidFill>
              </a:rPr>
              <a:t>Grinding process</a:t>
            </a:r>
            <a:r>
              <a:rPr lang="en-US" sz="1800" dirty="0" smtClean="0"/>
              <a:t/>
            </a:r>
            <a:br>
              <a:rPr lang="en-US" sz="1800" dirty="0" smtClean="0"/>
            </a:br>
            <a:r>
              <a:rPr lang="en-US" sz="1800" dirty="0" smtClean="0"/>
              <a:t>For material removal, the method used in grinding is called abrasion. In other words, in grinding, an abrasive material rubs against the metal part and clears or removes tiny pieces of material. The process implies that instead of cutting like a lathe bit, the material is slowly and steadily worn away. This is because compared to the material being ground, the abrasive is harder. The grinding wheel actually acts like many hundreds of very small lathe bit, each cutting off some metal. The abrasive must be strong enough to bear any kind of forces acting upon it while grinding. Usually some sort of impact shock occurs when the abrasive comes in contact with the material. Grinding abrades material in a way similar to sanding. The grinding operation is performed on a several machines like the lathe and the mill, with the appropriate add-on accessories, the most important of which is the spindle. </a:t>
            </a:r>
            <a:br>
              <a:rPr lang="en-US" sz="1800" dirty="0" smtClean="0"/>
            </a:br>
            <a:endParaRPr lang="ar-IQ" sz="1800" dirty="0"/>
          </a:p>
        </p:txBody>
      </p:sp>
      <p:sp>
        <p:nvSpPr>
          <p:cNvPr id="4" name="مستطيل 3"/>
          <p:cNvSpPr/>
          <p:nvPr/>
        </p:nvSpPr>
        <p:spPr>
          <a:xfrm>
            <a:off x="357158" y="3643314"/>
            <a:ext cx="8429684" cy="2585323"/>
          </a:xfrm>
          <a:prstGeom prst="rect">
            <a:avLst/>
          </a:prstGeom>
        </p:spPr>
        <p:txBody>
          <a:bodyPr wrap="square">
            <a:spAutoFit/>
          </a:bodyPr>
          <a:lstStyle/>
          <a:p>
            <a:pPr algn="l">
              <a:buNone/>
            </a:pPr>
            <a:r>
              <a:rPr lang="en-US" b="1" dirty="0" smtClean="0">
                <a:solidFill>
                  <a:srgbClr val="FF0000"/>
                </a:solidFill>
              </a:rPr>
              <a:t>Why grinding is necessary? </a:t>
            </a:r>
            <a:r>
              <a:rPr lang="en-US" dirty="0" smtClean="0"/>
              <a:t/>
            </a:r>
            <a:br>
              <a:rPr lang="en-US" dirty="0" smtClean="0"/>
            </a:br>
            <a:r>
              <a:rPr lang="en-US" dirty="0" smtClean="0"/>
              <a:t>Grinding is necessary for the following reasons: The material is too hard to be machined economically. </a:t>
            </a:r>
          </a:p>
          <a:p>
            <a:pPr algn="l">
              <a:buNone/>
            </a:pPr>
            <a:r>
              <a:rPr lang="en-US" dirty="0" smtClean="0"/>
              <a:t>If the surface is adequately supported, grinding can produce flatness tolerances of less than ±0.0001 in. (±0.0025 mm) on a 5 x 5 in. (127 x 127 mm) steel surface. </a:t>
            </a:r>
          </a:p>
          <a:p>
            <a:pPr algn="l">
              <a:buNone/>
            </a:pPr>
            <a:r>
              <a:rPr lang="en-US" dirty="0" smtClean="0"/>
              <a:t>Machining removes excessive material. </a:t>
            </a:r>
          </a:p>
          <a:p>
            <a:pPr algn="l">
              <a:buNone/>
            </a:pPr>
            <a:r>
              <a:rPr lang="en-US" dirty="0" smtClean="0"/>
              <a:t>Grinding should be used when size tolerance specifications are beyond the capability of turning. </a:t>
            </a:r>
          </a:p>
          <a:p>
            <a:pPr algn="l">
              <a:buNone/>
            </a:pPr>
            <a:r>
              <a:rPr lang="en-US" dirty="0" smtClean="0"/>
              <a:t>It is also applied if the requirements of surface finish is too tight for hard turning.</a:t>
            </a:r>
            <a:endParaRPr lang="ar-IQ" dirty="0"/>
          </a:p>
        </p:txBody>
      </p:sp>
    </p:spTree>
    <p:extLst>
      <p:ext uri="{BB962C8B-B14F-4D97-AF65-F5344CB8AC3E}">
        <p14:creationId xmlns:p14="http://schemas.microsoft.com/office/powerpoint/2010/main" val="29706196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lstStyle/>
          <a:p>
            <a:pPr algn="l">
              <a:buNone/>
            </a:pPr>
            <a:r>
              <a:rPr lang="en-US" sz="1800" b="1" dirty="0" smtClean="0">
                <a:solidFill>
                  <a:srgbClr val="FF0000"/>
                </a:solidFill>
              </a:rPr>
              <a:t>Types of grinding </a:t>
            </a:r>
            <a:r>
              <a:rPr lang="en-US" sz="1800" b="1" dirty="0" smtClean="0"/>
              <a:t>: -</a:t>
            </a:r>
            <a:r>
              <a:rPr lang="en-US" sz="1800" dirty="0" smtClean="0"/>
              <a:t/>
            </a:r>
            <a:br>
              <a:rPr lang="en-US" sz="1800" dirty="0" smtClean="0"/>
            </a:br>
            <a:r>
              <a:rPr lang="en-US" sz="1800" dirty="0" smtClean="0"/>
              <a:t>Grinding can be of various types, like as follows: </a:t>
            </a:r>
          </a:p>
          <a:p>
            <a:pPr algn="l">
              <a:buNone/>
            </a:pPr>
            <a:r>
              <a:rPr lang="en-US" sz="1800" dirty="0" smtClean="0"/>
              <a:t>1- Surface grinding </a:t>
            </a:r>
          </a:p>
          <a:p>
            <a:pPr algn="l">
              <a:buNone/>
            </a:pPr>
            <a:r>
              <a:rPr lang="en-US" sz="1800" dirty="0" smtClean="0"/>
              <a:t>1- Centered grinding  </a:t>
            </a:r>
          </a:p>
          <a:p>
            <a:pPr algn="l">
              <a:buNone/>
            </a:pPr>
            <a:r>
              <a:rPr lang="en-US" sz="1800" dirty="0" smtClean="0"/>
              <a:t>3- Center less grinding </a:t>
            </a:r>
          </a:p>
          <a:p>
            <a:pPr algn="l">
              <a:buNone/>
            </a:pPr>
            <a:r>
              <a:rPr lang="en-US" sz="1800" dirty="0" smtClean="0"/>
              <a:t>4- Contour grinding</a:t>
            </a:r>
            <a:r>
              <a:rPr lang="en-US" dirty="0" smtClean="0"/>
              <a:t> </a:t>
            </a:r>
            <a:endParaRPr lang="en-US" dirty="0"/>
          </a:p>
        </p:txBody>
      </p:sp>
      <p:sp>
        <p:nvSpPr>
          <p:cNvPr id="4" name="مستطيل 3"/>
          <p:cNvSpPr/>
          <p:nvPr/>
        </p:nvSpPr>
        <p:spPr>
          <a:xfrm>
            <a:off x="428596" y="2714620"/>
            <a:ext cx="8429684" cy="2308324"/>
          </a:xfrm>
          <a:prstGeom prst="rect">
            <a:avLst/>
          </a:prstGeom>
        </p:spPr>
        <p:txBody>
          <a:bodyPr wrap="square">
            <a:spAutoFit/>
          </a:bodyPr>
          <a:lstStyle/>
          <a:p>
            <a:pPr algn="l">
              <a:buNone/>
            </a:pPr>
            <a:r>
              <a:rPr lang="en-US" u="sng" dirty="0" smtClean="0">
                <a:solidFill>
                  <a:srgbClr val="FF0000"/>
                </a:solidFill>
              </a:rPr>
              <a:t>Surface grinding:-</a:t>
            </a:r>
            <a:r>
              <a:rPr lang="en-US" dirty="0" smtClean="0">
                <a:solidFill>
                  <a:srgbClr val="FF0000"/>
                </a:solidFill>
              </a:rPr>
              <a:t> </a:t>
            </a:r>
          </a:p>
          <a:p>
            <a:pPr algn="l">
              <a:buNone/>
            </a:pPr>
            <a:r>
              <a:rPr lang="en-US" dirty="0" smtClean="0"/>
              <a:t>This is perhaps the most fundamental of operations. Surface grinding is the process of providing precision ground surfaces either to a critical size or for the surface finish. In other words, it accurately processes or grounds a surface. Parts require surface grinding for various reasons like: Produce a flat surface. </a:t>
            </a:r>
          </a:p>
          <a:p>
            <a:pPr algn="l">
              <a:buNone/>
            </a:pPr>
            <a:r>
              <a:rPr lang="en-US" dirty="0" smtClean="0"/>
              <a:t>For specifying accurate tolerance thickness. </a:t>
            </a:r>
          </a:p>
          <a:p>
            <a:pPr algn="l">
              <a:buNone/>
            </a:pPr>
            <a:r>
              <a:rPr lang="en-US" dirty="0" smtClean="0"/>
              <a:t>A very smooth surface roughness is required. </a:t>
            </a:r>
          </a:p>
          <a:p>
            <a:pPr algn="l">
              <a:buNone/>
            </a:pPr>
            <a:r>
              <a:rPr lang="en-US" dirty="0" smtClean="0"/>
              <a:t>For sharpening of cutting tool. </a:t>
            </a:r>
            <a:endParaRPr lang="en-US" dirty="0"/>
          </a:p>
        </p:txBody>
      </p:sp>
    </p:spTree>
    <p:extLst>
      <p:ext uri="{BB962C8B-B14F-4D97-AF65-F5344CB8AC3E}">
        <p14:creationId xmlns:p14="http://schemas.microsoft.com/office/powerpoint/2010/main" val="9862580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8229600" cy="6215106"/>
          </a:xfrm>
        </p:spPr>
        <p:txBody>
          <a:bodyPr>
            <a:normAutofit fontScale="77500" lnSpcReduction="20000"/>
          </a:bodyPr>
          <a:lstStyle/>
          <a:p>
            <a:pPr algn="l"/>
            <a:r>
              <a:rPr lang="en-US" sz="4100" u="sng" dirty="0" smtClean="0">
                <a:solidFill>
                  <a:srgbClr val="FF0000"/>
                </a:solidFill>
              </a:rPr>
              <a:t>Centered grinding:</a:t>
            </a:r>
            <a:r>
              <a:rPr lang="en-US" sz="4100" dirty="0" smtClean="0">
                <a:solidFill>
                  <a:srgbClr val="FF0000"/>
                </a:solidFill>
              </a:rPr>
              <a:t> </a:t>
            </a:r>
            <a:r>
              <a:rPr lang="en-US" sz="4100" dirty="0" smtClean="0"/>
              <a:t>-</a:t>
            </a:r>
          </a:p>
          <a:p>
            <a:pPr algn="l"/>
            <a:r>
              <a:rPr lang="en-US" sz="3500" dirty="0" smtClean="0"/>
              <a:t>In this type of grinding, the grinding is performed at the center. There are two types of centered grinding:-</a:t>
            </a:r>
          </a:p>
          <a:p>
            <a:pPr algn="l"/>
            <a:r>
              <a:rPr lang="en-US" sz="3500" dirty="0" smtClean="0">
                <a:solidFill>
                  <a:srgbClr val="FF0000"/>
                </a:solidFill>
              </a:rPr>
              <a:t> 1- </a:t>
            </a:r>
            <a:r>
              <a:rPr lang="en-US" sz="3500" dirty="0" err="1" smtClean="0">
                <a:solidFill>
                  <a:srgbClr val="FF0000"/>
                </a:solidFill>
              </a:rPr>
              <a:t>Otsid</a:t>
            </a:r>
            <a:r>
              <a:rPr lang="en-US" sz="3500" dirty="0" smtClean="0">
                <a:solidFill>
                  <a:srgbClr val="FF0000"/>
                </a:solidFill>
              </a:rPr>
              <a:t> diameter (OD)</a:t>
            </a:r>
            <a:r>
              <a:rPr lang="en-US" sz="3500" dirty="0" smtClean="0"/>
              <a:t> grinding. In Outside Diameter (</a:t>
            </a:r>
            <a:r>
              <a:rPr lang="en-US" sz="3500" dirty="0" smtClean="0">
                <a:solidFill>
                  <a:srgbClr val="FF0000"/>
                </a:solidFill>
              </a:rPr>
              <a:t>OD</a:t>
            </a:r>
            <a:r>
              <a:rPr lang="en-US" sz="3500" dirty="0" smtClean="0"/>
              <a:t>) grinding , the work piece has center drilled ends, accommodating center points and surface is removed by rotating the grinder's face plate. With OD grinding the work piece and the grinding wheel moves or rotates in clockwise directions. </a:t>
            </a:r>
          </a:p>
          <a:p>
            <a:pPr algn="l"/>
            <a:r>
              <a:rPr lang="en-US" sz="3500" dirty="0" smtClean="0"/>
              <a:t> </a:t>
            </a:r>
            <a:r>
              <a:rPr lang="en-US" sz="3500" dirty="0" smtClean="0">
                <a:solidFill>
                  <a:srgbClr val="FF0000"/>
                </a:solidFill>
              </a:rPr>
              <a:t>2- Inside Diameter (ID) </a:t>
            </a:r>
            <a:r>
              <a:rPr lang="en-US" sz="3500" dirty="0" smtClean="0"/>
              <a:t>grinding is performed on tubular parts that are generally held in a chuck or collect. The grinding wheel turns at very high speed to maintain the proper surface speed but it moves anticlockwise. </a:t>
            </a:r>
            <a:br>
              <a:rPr lang="en-US" sz="3500" dirty="0" smtClean="0"/>
            </a:br>
            <a:endParaRPr lang="ar-IQ" sz="3500" dirty="0"/>
          </a:p>
        </p:txBody>
      </p:sp>
    </p:spTree>
    <p:extLst>
      <p:ext uri="{BB962C8B-B14F-4D97-AF65-F5344CB8AC3E}">
        <p14:creationId xmlns:p14="http://schemas.microsoft.com/office/powerpoint/2010/main" val="19842236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lstStyle/>
          <a:p>
            <a:pPr algn="l">
              <a:buNone/>
            </a:pPr>
            <a:r>
              <a:rPr lang="en-US" sz="1800" u="sng" dirty="0" smtClean="0">
                <a:solidFill>
                  <a:srgbClr val="FF0000"/>
                </a:solidFill>
              </a:rPr>
              <a:t>Contour grinding:</a:t>
            </a:r>
          </a:p>
          <a:p>
            <a:pPr algn="l">
              <a:buNone/>
            </a:pPr>
            <a:r>
              <a:rPr lang="en-US" sz="1800" dirty="0" smtClean="0"/>
              <a:t> In case of contour grinding, the chopping function is used to grind the side face of a work piece</a:t>
            </a:r>
            <a:r>
              <a:rPr lang="en-US" dirty="0" smtClean="0"/>
              <a:t>. </a:t>
            </a:r>
            <a:endParaRPr lang="ar-IQ" dirty="0"/>
          </a:p>
        </p:txBody>
      </p:sp>
      <p:sp>
        <p:nvSpPr>
          <p:cNvPr id="4" name="مستطيل 3"/>
          <p:cNvSpPr/>
          <p:nvPr/>
        </p:nvSpPr>
        <p:spPr>
          <a:xfrm>
            <a:off x="500034" y="1500174"/>
            <a:ext cx="8215370" cy="2308324"/>
          </a:xfrm>
          <a:prstGeom prst="rect">
            <a:avLst/>
          </a:prstGeom>
        </p:spPr>
        <p:txBody>
          <a:bodyPr wrap="square">
            <a:spAutoFit/>
          </a:bodyPr>
          <a:lstStyle/>
          <a:p>
            <a:pPr algn="l"/>
            <a:r>
              <a:rPr lang="en-US" dirty="0" smtClean="0">
                <a:solidFill>
                  <a:srgbClr val="FF0000"/>
                </a:solidFill>
              </a:rPr>
              <a:t>center less grinder :-</a:t>
            </a:r>
          </a:p>
          <a:p>
            <a:pPr algn="l"/>
            <a:r>
              <a:rPr lang="en-US" dirty="0" smtClean="0"/>
              <a:t>Is classified according to the working range diameter and grinding wheel width: R50, R90 and R130. center less grinders are fixed-center grinders, solution which permit to simplify the change of part machining, the automation of loading-unloading and the CN control. The complete range of center less grinders have all CN controlled axes, the accuracy, and reliability of production is guarantee by grinding wheel spindle housed on hydrodynamic self-aligning bushings preloaded and adjusted to thermal expansion and double square hydrostatic slides.</a:t>
            </a:r>
            <a:endParaRPr lang="ar-IQ" dirty="0"/>
          </a:p>
        </p:txBody>
      </p:sp>
    </p:spTree>
    <p:extLst>
      <p:ext uri="{BB962C8B-B14F-4D97-AF65-F5344CB8AC3E}">
        <p14:creationId xmlns:p14="http://schemas.microsoft.com/office/powerpoint/2010/main" val="159401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2357430"/>
            <a:ext cx="6858048" cy="523220"/>
          </a:xfrm>
          <a:prstGeom prst="rect">
            <a:avLst/>
          </a:prstGeom>
        </p:spPr>
        <p:txBody>
          <a:bodyPr wrap="square">
            <a:spAutoFit/>
          </a:bodyPr>
          <a:lstStyle/>
          <a:p>
            <a:pPr algn="ctr"/>
            <a:r>
              <a:rPr lang="en-US" sz="2800" b="1" smtClean="0">
                <a:solidFill>
                  <a:srgbClr val="FF0000"/>
                </a:solidFill>
                <a:effectLst>
                  <a:outerShdw blurRad="38100" dist="38100" dir="2700000" algn="tl">
                    <a:srgbClr val="000000">
                      <a:alpha val="43137"/>
                    </a:srgbClr>
                  </a:outerShdw>
                </a:effectLst>
              </a:rPr>
              <a:t>3- </a:t>
            </a:r>
            <a:r>
              <a:rPr lang="en-US" sz="2800" dirty="0" smtClean="0">
                <a:solidFill>
                  <a:srgbClr val="FF0000"/>
                </a:solidFill>
                <a:effectLst>
                  <a:outerShdw blurRad="38100" dist="38100" dir="2700000" algn="tl">
                    <a:srgbClr val="000000">
                      <a:alpha val="43137"/>
                    </a:srgbClr>
                  </a:outerShdw>
                </a:effectLst>
              </a:rPr>
              <a:t>Display module</a:t>
            </a:r>
            <a:endParaRPr lang="ar-IQ" sz="28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normAutofit/>
          </a:bodyPr>
          <a:lstStyle/>
          <a:p>
            <a:pPr algn="l">
              <a:buNone/>
            </a:pPr>
            <a:r>
              <a:rPr lang="en-US" sz="1800" b="1" dirty="0" smtClean="0">
                <a:solidFill>
                  <a:srgbClr val="FF0000"/>
                </a:solidFill>
              </a:rPr>
              <a:t>production consists of</a:t>
            </a:r>
            <a:r>
              <a:rPr lang="en-US" sz="1800" b="1" dirty="0" smtClean="0"/>
              <a:t>:</a:t>
            </a:r>
            <a:endParaRPr lang="en-US" sz="1800" dirty="0" smtClean="0"/>
          </a:p>
          <a:p>
            <a:pPr algn="l">
              <a:buNone/>
            </a:pPr>
            <a:r>
              <a:rPr lang="en-US" sz="1800" b="1" dirty="0" smtClean="0"/>
              <a:t>1        Center less grinding machines for through feed and plunge grinding controlled by CNC</a:t>
            </a:r>
            <a:endParaRPr lang="en-US" sz="1800" dirty="0" smtClean="0"/>
          </a:p>
          <a:p>
            <a:pPr algn="l">
              <a:buNone/>
            </a:pPr>
            <a:r>
              <a:rPr lang="en-US" sz="1800" b="1" dirty="0" smtClean="0"/>
              <a:t>2        Straightening machines from coils to rods for medium and high tensile steel</a:t>
            </a:r>
            <a:endParaRPr lang="en-US" sz="1800" dirty="0" smtClean="0"/>
          </a:p>
          <a:p>
            <a:pPr algn="l">
              <a:buNone/>
            </a:pPr>
            <a:r>
              <a:rPr lang="en-US" sz="1800" b="1" dirty="0" smtClean="0"/>
              <a:t>3        Wire shaving machines from coil to coil for medium and high tensile steel</a:t>
            </a:r>
            <a:endParaRPr lang="en-US" sz="1800" dirty="0" smtClean="0"/>
          </a:p>
          <a:p>
            <a:pPr algn="l">
              <a:buNone/>
            </a:pPr>
            <a:r>
              <a:rPr lang="en-US" sz="1800" b="1" dirty="0" smtClean="0"/>
              <a:t>4        Automatic installations for cold working of wire</a:t>
            </a:r>
            <a:endParaRPr lang="en-US" sz="1800" dirty="0" smtClean="0"/>
          </a:p>
          <a:p>
            <a:pPr algn="l">
              <a:buNone/>
            </a:pPr>
            <a:r>
              <a:rPr lang="en-US" sz="1800" b="1" dirty="0" smtClean="0"/>
              <a:t>5        Service automation for </a:t>
            </a:r>
            <a:r>
              <a:rPr lang="en-US" sz="1800" b="1" dirty="0" err="1" smtClean="0"/>
              <a:t>centerless</a:t>
            </a:r>
            <a:r>
              <a:rPr lang="en-US" sz="1800" b="1" dirty="0" smtClean="0"/>
              <a:t> grinding machines and for rod working</a:t>
            </a:r>
            <a:endParaRPr lang="en-US" sz="1800" dirty="0" smtClean="0"/>
          </a:p>
          <a:p>
            <a:pPr algn="l">
              <a:buNone/>
            </a:pPr>
            <a:r>
              <a:rPr lang="en-US" sz="1800" b="1" dirty="0" smtClean="0"/>
              <a:t>6        Special automatic installations to work finished parts </a:t>
            </a:r>
            <a:endParaRPr lang="en-US" sz="1800" dirty="0" smtClean="0"/>
          </a:p>
          <a:p>
            <a:pPr algn="l"/>
            <a:r>
              <a:rPr lang="en-US" dirty="0" smtClean="0"/>
              <a:t> </a:t>
            </a:r>
            <a:endParaRPr lang="en-US" dirty="0"/>
          </a:p>
        </p:txBody>
      </p:sp>
    </p:spTree>
    <p:extLst>
      <p:ext uri="{BB962C8B-B14F-4D97-AF65-F5344CB8AC3E}">
        <p14:creationId xmlns:p14="http://schemas.microsoft.com/office/powerpoint/2010/main" val="13453035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ownloads\showthread.php_files\fras-und-bohreinheit-fur-drehmaschinen-124323.jpg"/>
          <p:cNvPicPr>
            <a:picLocks noGrp="1" noChangeAspect="1" noChangeArrowheads="1"/>
          </p:cNvPicPr>
          <p:nvPr>
            <p:ph idx="1"/>
          </p:nvPr>
        </p:nvPicPr>
        <p:blipFill>
          <a:blip r:embed="rId2"/>
          <a:srcRect/>
          <a:stretch>
            <a:fillRect/>
          </a:stretch>
        </p:blipFill>
        <p:spPr bwMode="auto">
          <a:xfrm>
            <a:off x="285720" y="357166"/>
            <a:ext cx="8396345" cy="6143668"/>
          </a:xfrm>
          <a:prstGeom prst="rect">
            <a:avLst/>
          </a:prstGeom>
          <a:noFill/>
        </p:spPr>
      </p:pic>
    </p:spTree>
    <p:extLst>
      <p:ext uri="{BB962C8B-B14F-4D97-AF65-F5344CB8AC3E}">
        <p14:creationId xmlns:p14="http://schemas.microsoft.com/office/powerpoint/2010/main" val="10255886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401080" cy="6072230"/>
          </a:xfrm>
        </p:spPr>
        <p:txBody>
          <a:bodyPr>
            <a:normAutofit/>
          </a:bodyPr>
          <a:lstStyle/>
          <a:p>
            <a:pPr algn="l">
              <a:buNone/>
            </a:pPr>
            <a:r>
              <a:rPr lang="en-US" sz="1900" b="1" dirty="0" smtClean="0"/>
              <a:t>Versatile and strong, it enables to straight either alloyed or carbon high resistance steel rounds. The metal wire pushed into the straightening drum, is pulled by the introduction rollers which let the wire advance freely, imparting only the pre-straightening bend. It’s the drum that, acting on a group of bushes mounted on plain bearings, bends and simultaneously, impart the desired advancement. The wire, thus straightened, passed across the extractor rollers witch are in rest position, and continues across the cutting bush. When the rod reaches the desired length, it will automatically cutted by a shearing  machine. The extractor rollers, normally in rest position, and are driven only for the extraction of the last section of the wire</a:t>
            </a:r>
            <a:r>
              <a:rPr lang="en-US" b="1" dirty="0" smtClean="0"/>
              <a:t>.</a:t>
            </a:r>
            <a:endParaRPr lang="en-US" dirty="0"/>
          </a:p>
        </p:txBody>
      </p:sp>
    </p:spTree>
    <p:extLst>
      <p:ext uri="{BB962C8B-B14F-4D97-AF65-F5344CB8AC3E}">
        <p14:creationId xmlns:p14="http://schemas.microsoft.com/office/powerpoint/2010/main" val="12181094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ownloads\showthread.php_files\Straightening_BMS333.jpg"/>
          <p:cNvPicPr>
            <a:picLocks noGrp="1" noChangeAspect="1" noChangeArrowheads="1"/>
          </p:cNvPicPr>
          <p:nvPr>
            <p:ph idx="1"/>
          </p:nvPr>
        </p:nvPicPr>
        <p:blipFill>
          <a:blip r:embed="rId2"/>
          <a:srcRect/>
          <a:stretch>
            <a:fillRect/>
          </a:stretch>
        </p:blipFill>
        <p:spPr bwMode="auto">
          <a:xfrm>
            <a:off x="777380" y="428605"/>
            <a:ext cx="7866586" cy="5715040"/>
          </a:xfrm>
          <a:prstGeom prst="rect">
            <a:avLst/>
          </a:prstGeom>
          <a:noFill/>
        </p:spPr>
      </p:pic>
    </p:spTree>
    <p:extLst>
      <p:ext uri="{BB962C8B-B14F-4D97-AF65-F5344CB8AC3E}">
        <p14:creationId xmlns:p14="http://schemas.microsoft.com/office/powerpoint/2010/main" val="8681297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57232"/>
            <a:ext cx="8229600" cy="5500726"/>
          </a:xfrm>
        </p:spPr>
        <p:txBody>
          <a:bodyPr>
            <a:normAutofit/>
          </a:bodyPr>
          <a:lstStyle/>
          <a:p>
            <a:pPr algn="l">
              <a:buNone/>
            </a:pPr>
            <a:r>
              <a:rPr lang="en-US" sz="1800" dirty="0" smtClean="0"/>
              <a:t>shaving machine:- </a:t>
            </a:r>
          </a:p>
          <a:p>
            <a:pPr algn="l">
              <a:buNone/>
            </a:pPr>
            <a:r>
              <a:rPr lang="en-US" sz="1800" dirty="0" smtClean="0"/>
              <a:t> Is the quick removal, from hot rolled wire coils, of a Surface layer (0,1- 0,6 mm) where are located cracks and decarburizations typical of Hot rolling process. No annealing nor pickling is requested and also grinding is avoided.</a:t>
            </a:r>
          </a:p>
          <a:p>
            <a:pPr algn="l">
              <a:buNone/>
            </a:pPr>
            <a:r>
              <a:rPr lang="en-US" sz="1800" dirty="0" smtClean="0"/>
              <a:t>The total cost of this process can be 10 times less than traditional process.</a:t>
            </a:r>
          </a:p>
          <a:p>
            <a:pPr algn="l">
              <a:buNone/>
            </a:pPr>
            <a:r>
              <a:rPr lang="en-US" sz="1800" dirty="0" smtClean="0"/>
              <a:t>The machine has been studied to meet increasing request of zero defects wire.</a:t>
            </a:r>
          </a:p>
          <a:p>
            <a:pPr algn="l">
              <a:buNone/>
            </a:pPr>
            <a:r>
              <a:rPr lang="en-US" sz="1800" dirty="0" smtClean="0"/>
              <a:t>Typical applications: Spring, valve, stainless steels.</a:t>
            </a:r>
          </a:p>
          <a:p>
            <a:pPr algn="l">
              <a:buNone/>
            </a:pPr>
            <a:r>
              <a:rPr lang="en-US" dirty="0" smtClean="0"/>
              <a:t> </a:t>
            </a:r>
            <a:endParaRPr lang="en-US" dirty="0"/>
          </a:p>
        </p:txBody>
      </p:sp>
      <p:sp>
        <p:nvSpPr>
          <p:cNvPr id="4" name="مستطيل 3"/>
          <p:cNvSpPr/>
          <p:nvPr/>
        </p:nvSpPr>
        <p:spPr>
          <a:xfrm>
            <a:off x="571472" y="3000372"/>
            <a:ext cx="7643866" cy="646331"/>
          </a:xfrm>
          <a:prstGeom prst="rect">
            <a:avLst/>
          </a:prstGeom>
        </p:spPr>
        <p:txBody>
          <a:bodyPr wrap="square">
            <a:spAutoFit/>
          </a:bodyPr>
          <a:lstStyle/>
          <a:p>
            <a:pPr algn="l"/>
            <a:r>
              <a:rPr lang="en-GB" dirty="0" smtClean="0"/>
              <a:t>Loading, unloading and measuring automatic installations for bar grinding, for work finished parts and for wire cold working.</a:t>
            </a:r>
            <a:endParaRPr lang="ar-IQ" dirty="0"/>
          </a:p>
        </p:txBody>
      </p:sp>
    </p:spTree>
    <p:extLst>
      <p:ext uri="{BB962C8B-B14F-4D97-AF65-F5344CB8AC3E}">
        <p14:creationId xmlns:p14="http://schemas.microsoft.com/office/powerpoint/2010/main" val="25527427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ownloads\showthread.php_files\ShavingPicture.JPG"/>
          <p:cNvPicPr>
            <a:picLocks noGrp="1" noChangeAspect="1" noChangeArrowheads="1"/>
          </p:cNvPicPr>
          <p:nvPr>
            <p:ph idx="1"/>
          </p:nvPr>
        </p:nvPicPr>
        <p:blipFill>
          <a:blip r:embed="rId2"/>
          <a:srcRect/>
          <a:stretch>
            <a:fillRect/>
          </a:stretch>
        </p:blipFill>
        <p:spPr bwMode="auto">
          <a:xfrm>
            <a:off x="1468803" y="785794"/>
            <a:ext cx="6871987" cy="4857784"/>
          </a:xfrm>
          <a:prstGeom prst="rect">
            <a:avLst/>
          </a:prstGeom>
          <a:noFill/>
        </p:spPr>
      </p:pic>
    </p:spTree>
    <p:extLst>
      <p:ext uri="{BB962C8B-B14F-4D97-AF65-F5344CB8AC3E}">
        <p14:creationId xmlns:p14="http://schemas.microsoft.com/office/powerpoint/2010/main" val="3704870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ownloads\showthread.php_files\Automazione.jpg"/>
          <p:cNvPicPr>
            <a:picLocks noGrp="1" noChangeAspect="1" noChangeArrowheads="1"/>
          </p:cNvPicPr>
          <p:nvPr>
            <p:ph idx="1"/>
          </p:nvPr>
        </p:nvPicPr>
        <p:blipFill>
          <a:blip r:embed="rId2"/>
          <a:srcRect/>
          <a:stretch>
            <a:fillRect/>
          </a:stretch>
        </p:blipFill>
        <p:spPr bwMode="auto">
          <a:xfrm>
            <a:off x="750522" y="1142984"/>
            <a:ext cx="7943714" cy="4071966"/>
          </a:xfrm>
          <a:prstGeom prst="rect">
            <a:avLst/>
          </a:prstGeom>
          <a:noFill/>
        </p:spPr>
      </p:pic>
    </p:spTree>
    <p:extLst>
      <p:ext uri="{BB962C8B-B14F-4D97-AF65-F5344CB8AC3E}">
        <p14:creationId xmlns:p14="http://schemas.microsoft.com/office/powerpoint/2010/main" val="8328991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572560" cy="6429420"/>
          </a:xfrm>
          <a:solidFill>
            <a:schemeClr val="accent2"/>
          </a:solidFill>
        </p:spPr>
        <p:txBody>
          <a:bodyPr>
            <a:normAutofit/>
          </a:bodyPr>
          <a:lstStyle/>
          <a:p>
            <a:endParaRPr lang="en-US" dirty="0" smtClean="0"/>
          </a:p>
          <a:p>
            <a:endParaRPr lang="en-US" dirty="0" smtClean="0"/>
          </a:p>
          <a:p>
            <a:endParaRPr lang="en-US" dirty="0" smtClean="0"/>
          </a:p>
          <a:p>
            <a:pPr algn="l"/>
            <a:endParaRPr lang="en-US" dirty="0" smtClean="0">
              <a:hlinkClick r:id="rId2" tooltip="Cutter grinder U2"/>
            </a:endParaRPr>
          </a:p>
          <a:p>
            <a:pPr algn="l"/>
            <a:endParaRPr lang="en-US" dirty="0" smtClean="0">
              <a:hlinkClick r:id="rId2" tooltip="Cutter grinder U2"/>
            </a:endParaRPr>
          </a:p>
          <a:p>
            <a:pPr algn="l">
              <a:buNone/>
            </a:pPr>
            <a:endParaRPr lang="ar-IQ" sz="1800" dirty="0" smtClean="0">
              <a:solidFill>
                <a:srgbClr val="FF0000"/>
              </a:solidFill>
            </a:endParaRPr>
          </a:p>
          <a:p>
            <a:pPr algn="l">
              <a:buNone/>
            </a:pPr>
            <a:endParaRPr lang="ar-IQ" sz="1800" dirty="0" smtClean="0">
              <a:solidFill>
                <a:srgbClr val="FF0000"/>
              </a:solidFill>
            </a:endParaRPr>
          </a:p>
          <a:p>
            <a:pPr algn="l">
              <a:buNone/>
            </a:pPr>
            <a:endParaRPr lang="ar-IQ" sz="1800" dirty="0" smtClean="0">
              <a:solidFill>
                <a:srgbClr val="FF0000"/>
              </a:solidFill>
            </a:endParaRPr>
          </a:p>
          <a:p>
            <a:pPr algn="l">
              <a:buNone/>
            </a:pPr>
            <a:r>
              <a:rPr lang="en-US" sz="1800" dirty="0" smtClean="0">
                <a:solidFill>
                  <a:srgbClr val="FF0000"/>
                </a:solidFill>
              </a:rPr>
              <a:t>Universal cutter grinder:-</a:t>
            </a:r>
          </a:p>
          <a:p>
            <a:pPr algn="l">
              <a:buNone/>
            </a:pPr>
            <a:r>
              <a:rPr lang="en-US" sz="1800" dirty="0" smtClean="0">
                <a:hlinkClick r:id="rId2" tooltip="Cutter grinder U2"/>
              </a:rPr>
              <a:t>Cutter grinder U2 </a:t>
            </a:r>
            <a:r>
              <a:rPr lang="en-US" sz="1800" dirty="0" smtClean="0">
                <a:hlinkClick r:id="rId3" tooltip="lathe tool post grinder"/>
              </a:rPr>
              <a:t>lathe tool post grinder </a:t>
            </a:r>
            <a:endParaRPr lang="en-US" sz="1800" dirty="0" smtClean="0"/>
          </a:p>
          <a:p>
            <a:pPr algn="l">
              <a:buNone/>
            </a:pPr>
            <a:r>
              <a:rPr lang="en-US" sz="1800" dirty="0" smtClean="0">
                <a:hlinkClick r:id="rId4" tooltip="Universal cutter grinder(U3)"/>
              </a:rPr>
              <a:t>Universal cutter grinder(U3) </a:t>
            </a:r>
            <a:endParaRPr lang="en-US" sz="1800" dirty="0" smtClean="0"/>
          </a:p>
          <a:p>
            <a:pPr algn="l">
              <a:buNone/>
            </a:pPr>
            <a:r>
              <a:rPr lang="en-US" sz="1800" dirty="0" smtClean="0">
                <a:hlinkClick r:id="rId5" tooltip="Engraving cutter grinder(GD-20)"/>
              </a:rPr>
              <a:t>Engraving cutter grinder(GD-20) </a:t>
            </a:r>
            <a:endParaRPr lang="en-US" sz="1800" dirty="0" smtClean="0"/>
          </a:p>
          <a:p>
            <a:pPr algn="l">
              <a:buNone/>
            </a:pPr>
            <a:r>
              <a:rPr lang="en-US" sz="1800" dirty="0" smtClean="0">
                <a:hlinkClick r:id="rId6"/>
              </a:rPr>
              <a:t>More</a:t>
            </a:r>
            <a:endParaRPr lang="en-US" sz="1800" dirty="0" smtClean="0"/>
          </a:p>
          <a:p>
            <a:pPr algn="l">
              <a:buNone/>
            </a:pPr>
            <a:r>
              <a:rPr lang="en-US" sz="1800" dirty="0" smtClean="0">
                <a:hlinkClick r:id="rId6" tooltip="Universal cutter grinder"/>
              </a:rPr>
              <a:t>Universal cutter grinder</a:t>
            </a:r>
            <a:endParaRPr lang="en-US" sz="1800" dirty="0"/>
          </a:p>
        </p:txBody>
      </p:sp>
      <p:pic>
        <p:nvPicPr>
          <p:cNvPr id="5122" name="Picture 2" descr="C:\Users\DELL\Downloads\showthread.php_files\2011021814001150225_S.jpg"/>
          <p:cNvPicPr>
            <a:picLocks noChangeAspect="1" noChangeArrowheads="1"/>
          </p:cNvPicPr>
          <p:nvPr/>
        </p:nvPicPr>
        <p:blipFill>
          <a:blip r:embed="rId7"/>
          <a:srcRect/>
          <a:stretch>
            <a:fillRect/>
          </a:stretch>
        </p:blipFill>
        <p:spPr bwMode="auto">
          <a:xfrm>
            <a:off x="1650183" y="342718"/>
            <a:ext cx="6866982" cy="3086282"/>
          </a:xfrm>
          <a:prstGeom prst="rect">
            <a:avLst/>
          </a:prstGeom>
          <a:noFill/>
        </p:spPr>
      </p:pic>
    </p:spTree>
    <p:extLst>
      <p:ext uri="{BB962C8B-B14F-4D97-AF65-F5344CB8AC3E}">
        <p14:creationId xmlns:p14="http://schemas.microsoft.com/office/powerpoint/2010/main" val="34640995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357166"/>
            <a:ext cx="8229600" cy="5911873"/>
          </a:xfrm>
          <a:solidFill>
            <a:schemeClr val="accent1"/>
          </a:solidFill>
        </p:spPr>
        <p:txBody>
          <a:bodyPr>
            <a:normAutofit/>
          </a:bodyPr>
          <a:lstStyle/>
          <a:p>
            <a:endParaRPr lang="en-US" dirty="0" smtClean="0"/>
          </a:p>
          <a:p>
            <a:pPr algn="l"/>
            <a:endParaRPr lang="en-US" dirty="0" smtClean="0"/>
          </a:p>
          <a:p>
            <a:pPr algn="l"/>
            <a:endParaRPr lang="en-US" dirty="0" smtClean="0"/>
          </a:p>
          <a:p>
            <a:pPr algn="l"/>
            <a:endParaRPr lang="en-US" dirty="0" smtClean="0"/>
          </a:p>
          <a:p>
            <a:pPr algn="l"/>
            <a:endParaRPr lang="en-US" dirty="0" smtClean="0"/>
          </a:p>
          <a:p>
            <a:pPr algn="l">
              <a:buNone/>
            </a:pPr>
            <a:endParaRPr lang="en-US" sz="1800" dirty="0" smtClean="0"/>
          </a:p>
          <a:p>
            <a:pPr algn="l">
              <a:buNone/>
            </a:pPr>
            <a:endParaRPr lang="en-US" sz="1800" dirty="0" smtClean="0"/>
          </a:p>
          <a:p>
            <a:pPr algn="l">
              <a:buNone/>
            </a:pPr>
            <a:endParaRPr lang="en-US" sz="1800" dirty="0" smtClean="0"/>
          </a:p>
          <a:p>
            <a:pPr algn="l">
              <a:buNone/>
            </a:pPr>
            <a:endParaRPr lang="en-US" sz="1800" dirty="0" smtClean="0"/>
          </a:p>
          <a:p>
            <a:pPr algn="l">
              <a:buNone/>
            </a:pPr>
            <a:r>
              <a:rPr lang="en-US" sz="1800" dirty="0" smtClean="0"/>
              <a:t>Grinder</a:t>
            </a:r>
          </a:p>
          <a:p>
            <a:pPr algn="l">
              <a:buNone/>
            </a:pPr>
            <a:r>
              <a:rPr lang="en-US" sz="1800" dirty="0" smtClean="0"/>
              <a:t> </a:t>
            </a:r>
          </a:p>
          <a:p>
            <a:pPr algn="l">
              <a:buNone/>
            </a:pPr>
            <a:r>
              <a:rPr lang="en-US" sz="1800" dirty="0" smtClean="0">
                <a:hlinkClick r:id="rId2" tooltip="SAW BLADE SHARPENER"/>
              </a:rPr>
              <a:t>SAW BLADE SHARPENER </a:t>
            </a:r>
            <a:endParaRPr lang="en-US" sz="1800" dirty="0" smtClean="0"/>
          </a:p>
          <a:p>
            <a:pPr algn="l">
              <a:buNone/>
            </a:pPr>
            <a:r>
              <a:rPr lang="en-US" sz="1800" dirty="0" smtClean="0">
                <a:hlinkClick r:id="rId3" tooltip="Tool and cutter grinder(GD-600S)"/>
              </a:rPr>
              <a:t>Tool and </a:t>
            </a:r>
            <a:r>
              <a:rPr lang="en-US" sz="1800" dirty="0" smtClean="0"/>
              <a:t>cut Auto-tool </a:t>
            </a:r>
            <a:r>
              <a:rPr lang="en-US" sz="1800" dirty="0" smtClean="0">
                <a:hlinkClick r:id="rId3" tooltip="Tool and cutter grinder(GD-600S)"/>
              </a:rPr>
              <a:t>tar grinder(GD-600S) </a:t>
            </a:r>
            <a:endParaRPr lang="en-US" sz="1800" dirty="0" smtClean="0"/>
          </a:p>
          <a:p>
            <a:pPr algn="l">
              <a:buNone/>
            </a:pPr>
            <a:r>
              <a:rPr lang="en-US" sz="1800" dirty="0" smtClean="0">
                <a:hlinkClick r:id="rId4" tooltip="Tool grinder GD-6025Q"/>
              </a:rPr>
              <a:t>Tool grinder GD-6025Q </a:t>
            </a:r>
            <a:endParaRPr lang="en-US" sz="1800" dirty="0" smtClean="0"/>
          </a:p>
          <a:p>
            <a:pPr algn="l">
              <a:buNone/>
            </a:pPr>
            <a:r>
              <a:rPr lang="en-US" sz="1800" dirty="0" smtClean="0">
                <a:hlinkClick r:id="rId5"/>
              </a:rPr>
              <a:t>More</a:t>
            </a:r>
            <a:endParaRPr lang="en-US" sz="1800" dirty="0"/>
          </a:p>
        </p:txBody>
      </p:sp>
      <p:pic>
        <p:nvPicPr>
          <p:cNvPr id="1026" name="Picture 2" descr="C:\Users\DELL\Downloads\showthread.php_files\2011010512204665662.jpg"/>
          <p:cNvPicPr>
            <a:picLocks noChangeAspect="1" noChangeArrowheads="1"/>
          </p:cNvPicPr>
          <p:nvPr/>
        </p:nvPicPr>
        <p:blipFill>
          <a:blip r:embed="rId6"/>
          <a:srcRect/>
          <a:stretch>
            <a:fillRect/>
          </a:stretch>
        </p:blipFill>
        <p:spPr bwMode="auto">
          <a:xfrm>
            <a:off x="2079354" y="571480"/>
            <a:ext cx="5350166" cy="4071966"/>
          </a:xfrm>
          <a:prstGeom prst="rect">
            <a:avLst/>
          </a:prstGeom>
          <a:noFill/>
        </p:spPr>
      </p:pic>
    </p:spTree>
    <p:extLst>
      <p:ext uri="{BB962C8B-B14F-4D97-AF65-F5344CB8AC3E}">
        <p14:creationId xmlns:p14="http://schemas.microsoft.com/office/powerpoint/2010/main" val="3435898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ownloads\showthread.php_files\images.jpg"/>
          <p:cNvPicPr>
            <a:picLocks noGrp="1" noChangeAspect="1" noChangeArrowheads="1"/>
          </p:cNvPicPr>
          <p:nvPr>
            <p:ph idx="1"/>
          </p:nvPr>
        </p:nvPicPr>
        <p:blipFill>
          <a:blip r:embed="rId2"/>
          <a:srcRect/>
          <a:stretch>
            <a:fillRect/>
          </a:stretch>
        </p:blipFill>
        <p:spPr bwMode="auto">
          <a:xfrm>
            <a:off x="1357290" y="428604"/>
            <a:ext cx="6215106" cy="6000792"/>
          </a:xfrm>
          <a:prstGeom prst="rect">
            <a:avLst/>
          </a:prstGeom>
          <a:noFill/>
        </p:spPr>
      </p:pic>
    </p:spTree>
    <p:extLst>
      <p:ext uri="{BB962C8B-B14F-4D97-AF65-F5344CB8AC3E}">
        <p14:creationId xmlns:p14="http://schemas.microsoft.com/office/powerpoint/2010/main" val="2370679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642918"/>
            <a:ext cx="8572560" cy="5632311"/>
          </a:xfrm>
          <a:prstGeom prst="rect">
            <a:avLst/>
          </a:prstGeom>
        </p:spPr>
        <p:txBody>
          <a:bodyPr wrap="square">
            <a:spAutoFit/>
          </a:bodyPr>
          <a:lstStyle/>
          <a:p>
            <a:pPr algn="l"/>
            <a:r>
              <a:rPr lang="en-US" sz="2400" b="1" dirty="0" smtClean="0"/>
              <a:t>Cutting fluid</a:t>
            </a:r>
            <a:r>
              <a:rPr lang="en-US" sz="2400" dirty="0" smtClean="0"/>
              <a:t> is a type of </a:t>
            </a:r>
            <a:r>
              <a:rPr lang="en-US" sz="2400" dirty="0" smtClean="0">
                <a:hlinkClick r:id="rId2" tooltip="Coolant"/>
              </a:rPr>
              <a:t>coolant</a:t>
            </a:r>
            <a:r>
              <a:rPr lang="en-US" sz="2400" dirty="0" smtClean="0"/>
              <a:t> and </a:t>
            </a:r>
            <a:r>
              <a:rPr lang="en-US" sz="2400" dirty="0" smtClean="0">
                <a:hlinkClick r:id="rId3" tooltip="Lubrication"/>
              </a:rPr>
              <a:t>lubricant</a:t>
            </a:r>
            <a:r>
              <a:rPr lang="en-US" sz="2400" dirty="0" smtClean="0"/>
              <a:t> designed specifically for </a:t>
            </a:r>
            <a:r>
              <a:rPr lang="en-US" sz="2400" dirty="0" smtClean="0">
                <a:hlinkClick r:id="rId4" tooltip="Metalworking"/>
              </a:rPr>
              <a:t>metalworking</a:t>
            </a:r>
            <a:r>
              <a:rPr lang="en-US" sz="2400" dirty="0" smtClean="0"/>
              <a:t> and </a:t>
            </a:r>
            <a:r>
              <a:rPr lang="en-US" sz="2400" dirty="0" smtClean="0">
                <a:hlinkClick r:id="rId5" tooltip="Machining"/>
              </a:rPr>
              <a:t>machining</a:t>
            </a:r>
            <a:r>
              <a:rPr lang="en-US" sz="2400" dirty="0" smtClean="0"/>
              <a:t> processes. There are various kinds of cutting fluids, which include oils, oil-water </a:t>
            </a:r>
            <a:r>
              <a:rPr lang="en-US" sz="2400" dirty="0" smtClean="0">
                <a:hlinkClick r:id="rId6" tooltip="Emulsion"/>
              </a:rPr>
              <a:t>emulsions</a:t>
            </a:r>
            <a:r>
              <a:rPr lang="en-US" sz="2400" dirty="0" smtClean="0"/>
              <a:t>, pastes, gels, aerosols (mists), and air or other gases. They may be made from petroleum distillates, </a:t>
            </a:r>
            <a:r>
              <a:rPr lang="en-US" sz="2400" dirty="0" smtClean="0">
                <a:hlinkClick r:id="rId7" tooltip="Animal fat"/>
              </a:rPr>
              <a:t>animal fats</a:t>
            </a:r>
            <a:r>
              <a:rPr lang="en-US" sz="2400" dirty="0" smtClean="0"/>
              <a:t>, </a:t>
            </a:r>
            <a:r>
              <a:rPr lang="en-US" sz="2400" dirty="0" smtClean="0">
                <a:hlinkClick r:id="rId8" tooltip="Plant oil"/>
              </a:rPr>
              <a:t>plant oils</a:t>
            </a:r>
            <a:r>
              <a:rPr lang="en-US" sz="2400" dirty="0" smtClean="0"/>
              <a:t>, water and air, or other raw ingredients. Depending on context and on which type of cutting fluid is being considered, it may be referred to as </a:t>
            </a:r>
            <a:r>
              <a:rPr lang="en-US" sz="2400" b="1" dirty="0" smtClean="0"/>
              <a:t>cutting fluid</a:t>
            </a:r>
            <a:r>
              <a:rPr lang="en-US" sz="2400" dirty="0" smtClean="0"/>
              <a:t>, </a:t>
            </a:r>
            <a:r>
              <a:rPr lang="en-US" sz="2400" b="1" dirty="0" smtClean="0"/>
              <a:t>cutting oil</a:t>
            </a:r>
            <a:r>
              <a:rPr lang="en-US" sz="2400" dirty="0" smtClean="0"/>
              <a:t>, </a:t>
            </a:r>
            <a:r>
              <a:rPr lang="en-US" sz="2400" b="1" dirty="0" smtClean="0"/>
              <a:t>cutting compound</a:t>
            </a:r>
            <a:r>
              <a:rPr lang="en-US" sz="2400" dirty="0" smtClean="0"/>
              <a:t>, </a:t>
            </a:r>
            <a:r>
              <a:rPr lang="en-US" sz="2400" b="1" dirty="0" smtClean="0"/>
              <a:t>coolant</a:t>
            </a:r>
            <a:r>
              <a:rPr lang="en-US" sz="2400" dirty="0" smtClean="0"/>
              <a:t>, or </a:t>
            </a:r>
            <a:r>
              <a:rPr lang="en-US" sz="2400" b="1" dirty="0" smtClean="0"/>
              <a:t>lubricant</a:t>
            </a:r>
            <a:r>
              <a:rPr lang="en-US" sz="2400" dirty="0" smtClean="0"/>
              <a:t>.</a:t>
            </a:r>
          </a:p>
          <a:p>
            <a:pPr algn="l"/>
            <a:r>
              <a:rPr lang="en-US" sz="2400" dirty="0" smtClean="0"/>
              <a:t>Most metalworking and machining processes can benefit from the use of cutting fluid, depending on work piece material. </a:t>
            </a:r>
          </a:p>
          <a:p>
            <a:pPr algn="l"/>
            <a:r>
              <a:rPr lang="en-US" sz="2400" dirty="0" smtClean="0"/>
              <a:t>A common exception to this is machining </a:t>
            </a:r>
            <a:r>
              <a:rPr lang="en-US" sz="2400" dirty="0" smtClean="0">
                <a:hlinkClick r:id="rId9" tooltip="Cast iron"/>
              </a:rPr>
              <a:t>cast iron</a:t>
            </a:r>
            <a:r>
              <a:rPr lang="en-US" sz="2400" dirty="0" smtClean="0"/>
              <a:t> or </a:t>
            </a:r>
            <a:r>
              <a:rPr lang="en-US" sz="2400" dirty="0" smtClean="0">
                <a:hlinkClick r:id="rId10" tooltip="Brass"/>
              </a:rPr>
              <a:t>brass</a:t>
            </a:r>
            <a:r>
              <a:rPr lang="en-US" sz="2400" dirty="0" smtClean="0"/>
              <a:t>, which are machined dry.</a:t>
            </a:r>
          </a:p>
          <a:p>
            <a:pPr algn="l"/>
            <a:r>
              <a:rPr lang="en-US" sz="2400" dirty="0" smtClean="0"/>
              <a:t>The properties that are sought after in a good cutting fluid are </a:t>
            </a:r>
            <a:r>
              <a:rPr lang="ar-IQ" sz="2400" dirty="0" smtClean="0"/>
              <a:t> </a:t>
            </a:r>
            <a:r>
              <a:rPr lang="en-US" sz="2400" dirty="0" smtClean="0"/>
              <a:t>the ability to:</a:t>
            </a:r>
            <a:endParaRPr lang="en-US"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571480"/>
            <a:ext cx="1195134" cy="369332"/>
          </a:xfrm>
          <a:prstGeom prst="rect">
            <a:avLst/>
          </a:prstGeom>
        </p:spPr>
        <p:txBody>
          <a:bodyPr wrap="none">
            <a:spAutoFit/>
          </a:bodyPr>
          <a:lstStyle/>
          <a:p>
            <a:r>
              <a:rPr lang="en-US" dirty="0" smtClean="0">
                <a:effectLst>
                  <a:outerShdw blurRad="38100" dist="38100" dir="2700000" algn="tl">
                    <a:srgbClr val="000000">
                      <a:alpha val="43137"/>
                    </a:srgbClr>
                  </a:outerShdw>
                  <a:reflection blurRad="12700" stA="48000" endA="300" endPos="55000" dir="5400000" sy="-90000" algn="bl" rotWithShape="0"/>
                </a:effectLst>
              </a:rPr>
              <a:t>Post-test :-</a:t>
            </a:r>
            <a:endParaRPr lang="ar-IQ" dirty="0"/>
          </a:p>
        </p:txBody>
      </p:sp>
      <p:sp>
        <p:nvSpPr>
          <p:cNvPr id="3" name="مستطيل 2"/>
          <p:cNvSpPr/>
          <p:nvPr/>
        </p:nvSpPr>
        <p:spPr>
          <a:xfrm>
            <a:off x="857224" y="1720840"/>
            <a:ext cx="7715304" cy="2862322"/>
          </a:xfrm>
          <a:prstGeom prst="rect">
            <a:avLst/>
          </a:prstGeom>
        </p:spPr>
        <p:txBody>
          <a:bodyPr wrap="square">
            <a:spAutoFit/>
          </a:bodyPr>
          <a:lstStyle/>
          <a:p>
            <a:pPr algn="l" rtl="0"/>
            <a:r>
              <a:rPr lang="en-US" dirty="0" smtClean="0"/>
              <a:t>1 - by-products of the process () is: -</a:t>
            </a:r>
            <a:br>
              <a:rPr lang="en-US" dirty="0" smtClean="0"/>
            </a:br>
            <a:r>
              <a:rPr lang="en-US" dirty="0" smtClean="0"/>
              <a:t>A - Reich.</a:t>
            </a:r>
            <a:br>
              <a:rPr lang="en-US" dirty="0" smtClean="0"/>
            </a:br>
            <a:r>
              <a:rPr lang="en-US" dirty="0" smtClean="0"/>
              <a:t>B - oxidation surfaces.</a:t>
            </a:r>
            <a:br>
              <a:rPr lang="en-US" dirty="0" smtClean="0"/>
            </a:br>
            <a:r>
              <a:rPr lang="en-US" dirty="0" smtClean="0"/>
              <a:t>C - Changes the structure of the metal.</a:t>
            </a:r>
            <a:br>
              <a:rPr lang="en-US" dirty="0" smtClean="0"/>
            </a:br>
            <a:r>
              <a:rPr lang="en-US" dirty="0" smtClean="0"/>
              <a:t>2 - dimensional measurements to Products process () are: -</a:t>
            </a:r>
            <a:br>
              <a:rPr lang="en-US" dirty="0" smtClean="0"/>
            </a:br>
            <a:r>
              <a:rPr lang="en-US" dirty="0" smtClean="0"/>
              <a:t>A - final.</a:t>
            </a:r>
            <a:br>
              <a:rPr lang="en-US" dirty="0" smtClean="0"/>
            </a:br>
            <a:r>
              <a:rPr lang="en-US" dirty="0" smtClean="0"/>
              <a:t>B - is infinite.</a:t>
            </a:r>
            <a:br>
              <a:rPr lang="en-US" dirty="0" smtClean="0"/>
            </a:br>
            <a:r>
              <a:rPr lang="en-US" dirty="0" smtClean="0"/>
              <a:t>3 - called the operating tools used in the process (): -</a:t>
            </a:r>
            <a:br>
              <a:rPr lang="en-US" dirty="0" smtClean="0"/>
            </a:br>
            <a:r>
              <a:rPr lang="en-US" dirty="0" smtClean="0"/>
              <a:t>A - cutting tools.</a:t>
            </a:r>
            <a:br>
              <a:rPr lang="en-US" dirty="0" smtClean="0"/>
            </a:br>
            <a:r>
              <a:rPr lang="en-US" dirty="0" smtClean="0"/>
              <a:t>B - the formation of molds.</a:t>
            </a:r>
          </a:p>
        </p:txBody>
      </p:sp>
      <p:sp>
        <p:nvSpPr>
          <p:cNvPr id="4" name="مستطيل 3"/>
          <p:cNvSpPr/>
          <p:nvPr/>
        </p:nvSpPr>
        <p:spPr>
          <a:xfrm>
            <a:off x="785786" y="1071546"/>
            <a:ext cx="7858180" cy="461665"/>
          </a:xfrm>
          <a:prstGeom prst="rect">
            <a:avLst/>
          </a:prstGeom>
        </p:spPr>
        <p:txBody>
          <a:bodyPr wrap="square">
            <a:spAutoFit/>
          </a:bodyPr>
          <a:lstStyle/>
          <a:p>
            <a:pPr algn="l"/>
            <a:r>
              <a:rPr lang="en-US" dirty="0" smtClean="0"/>
              <a:t>Circle the letter preceding the correct answer for each of the following</a:t>
            </a:r>
            <a:r>
              <a:rPr lang="en-US" sz="2400" dirty="0" smtClean="0"/>
              <a:t>:</a:t>
            </a:r>
            <a:endParaRPr lang="ar-IQ" sz="2400" dirty="0"/>
          </a:p>
        </p:txBody>
      </p:sp>
    </p:spTree>
    <p:extLst>
      <p:ext uri="{BB962C8B-B14F-4D97-AF65-F5344CB8AC3E}">
        <p14:creationId xmlns:p14="http://schemas.microsoft.com/office/powerpoint/2010/main" val="26342112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1785926"/>
            <a:ext cx="7215238" cy="2862322"/>
          </a:xfrm>
          <a:prstGeom prst="rect">
            <a:avLst/>
          </a:prstGeom>
        </p:spPr>
        <p:txBody>
          <a:bodyPr wrap="square">
            <a:spAutoFit/>
          </a:bodyPr>
          <a:lstStyle/>
          <a:p>
            <a:pPr algn="l"/>
            <a:r>
              <a:rPr lang="en-US" dirty="0" smtClean="0"/>
              <a:t>1 - The process (gears ) from operations: -</a:t>
            </a:r>
            <a:br>
              <a:rPr lang="en-US" dirty="0" smtClean="0"/>
            </a:br>
            <a:r>
              <a:rPr lang="en-US" dirty="0" smtClean="0"/>
              <a:t>A - driver.</a:t>
            </a:r>
            <a:br>
              <a:rPr lang="en-US" dirty="0" smtClean="0"/>
            </a:br>
            <a:r>
              <a:rPr lang="en-US" dirty="0" smtClean="0"/>
              <a:t>B - formation.</a:t>
            </a:r>
            <a:br>
              <a:rPr lang="en-US" dirty="0" smtClean="0"/>
            </a:br>
            <a:r>
              <a:rPr lang="en-US" dirty="0" smtClean="0"/>
              <a:t>2 - after a process (gears ) gets in the product: -</a:t>
            </a:r>
            <a:br>
              <a:rPr lang="en-US" dirty="0" smtClean="0"/>
            </a:br>
            <a:r>
              <a:rPr lang="en-US" dirty="0" smtClean="0"/>
              <a:t>A - decrease in size.</a:t>
            </a:r>
            <a:br>
              <a:rPr lang="en-US" dirty="0" smtClean="0"/>
            </a:br>
            <a:r>
              <a:rPr lang="en-US" dirty="0" smtClean="0"/>
              <a:t>B - Increase the volume.</a:t>
            </a:r>
            <a:br>
              <a:rPr lang="en-US" dirty="0" smtClean="0"/>
            </a:br>
            <a:r>
              <a:rPr lang="en-US" dirty="0" smtClean="0"/>
              <a:t>C - conservative on the size.</a:t>
            </a:r>
            <a:br>
              <a:rPr lang="en-US" dirty="0" smtClean="0"/>
            </a:br>
            <a:r>
              <a:rPr lang="en-US" dirty="0" smtClean="0"/>
              <a:t>3 - the most important side effect of the process (gears ) are: -</a:t>
            </a:r>
            <a:br>
              <a:rPr lang="en-US" dirty="0" smtClean="0"/>
            </a:br>
            <a:r>
              <a:rPr lang="en-US" dirty="0" smtClean="0"/>
              <a:t>A - improve the mechanical properties of busy.</a:t>
            </a:r>
            <a:br>
              <a:rPr lang="en-US" dirty="0" smtClean="0"/>
            </a:br>
            <a:r>
              <a:rPr lang="en-US" dirty="0" smtClean="0"/>
              <a:t>B - Increasing the hardness of the surface is busy.</a:t>
            </a:r>
            <a:endParaRPr lang="ar-IQ" dirty="0"/>
          </a:p>
        </p:txBody>
      </p:sp>
      <p:sp>
        <p:nvSpPr>
          <p:cNvPr id="3" name="مستطيل 2"/>
          <p:cNvSpPr/>
          <p:nvPr/>
        </p:nvSpPr>
        <p:spPr>
          <a:xfrm>
            <a:off x="928662" y="1285860"/>
            <a:ext cx="7358114" cy="369332"/>
          </a:xfrm>
          <a:prstGeom prst="rect">
            <a:avLst/>
          </a:prstGeom>
        </p:spPr>
        <p:txBody>
          <a:bodyPr wrap="square">
            <a:spAutoFit/>
          </a:bodyPr>
          <a:lstStyle/>
          <a:p>
            <a:pPr algn="l"/>
            <a:r>
              <a:rPr lang="en-US" dirty="0" smtClean="0"/>
              <a:t>Circle the letter preceding the correct answer for each of the following</a:t>
            </a:r>
            <a:endParaRPr lang="ar-IQ" dirty="0"/>
          </a:p>
        </p:txBody>
      </p:sp>
      <p:sp>
        <p:nvSpPr>
          <p:cNvPr id="4" name="مستطيل 3"/>
          <p:cNvSpPr/>
          <p:nvPr/>
        </p:nvSpPr>
        <p:spPr>
          <a:xfrm>
            <a:off x="1000100" y="642918"/>
            <a:ext cx="1877309" cy="400110"/>
          </a:xfrm>
          <a:prstGeom prst="rect">
            <a:avLst/>
          </a:prstGeom>
        </p:spPr>
        <p:txBody>
          <a:bodyPr wrap="none">
            <a:spAutoFit/>
          </a:bodyPr>
          <a:lstStyle/>
          <a:p>
            <a:pPr algn="l"/>
            <a:r>
              <a:rPr lang="ar-SA" dirty="0" smtClean="0">
                <a:solidFill>
                  <a:srgbClr val="FF0000"/>
                </a:solidFill>
              </a:rPr>
              <a:t>-: </a:t>
            </a:r>
            <a:r>
              <a:rPr lang="en-US" sz="2000" dirty="0" smtClean="0">
                <a:solidFill>
                  <a:srgbClr val="FF0000"/>
                </a:solidFill>
              </a:rPr>
              <a:t>2- pre-testing</a:t>
            </a:r>
            <a:endParaRPr lang="ar-IQ" sz="2000" dirty="0">
              <a:solidFill>
                <a:srgbClr val="FF0000"/>
              </a:solidFill>
            </a:endParaRPr>
          </a:p>
        </p:txBody>
      </p:sp>
    </p:spTree>
    <p:extLst>
      <p:ext uri="{BB962C8B-B14F-4D97-AF65-F5344CB8AC3E}">
        <p14:creationId xmlns:p14="http://schemas.microsoft.com/office/powerpoint/2010/main" val="16258392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28926" y="3214686"/>
            <a:ext cx="2983766" cy="523220"/>
          </a:xfrm>
          <a:prstGeom prst="rect">
            <a:avLst/>
          </a:prstGeom>
        </p:spPr>
        <p:txBody>
          <a:bodyPr wrap="none">
            <a:spAutoFit/>
          </a:bodyPr>
          <a:lstStyle/>
          <a:p>
            <a:pPr algn="ctr"/>
            <a:r>
              <a:rPr lang="en-US" sz="2800" b="1" dirty="0" smtClean="0">
                <a:solidFill>
                  <a:srgbClr val="FF0000"/>
                </a:solidFill>
              </a:rPr>
              <a:t>3- </a:t>
            </a:r>
            <a:r>
              <a:rPr lang="en-US" sz="2800" dirty="0" smtClean="0">
                <a:solidFill>
                  <a:srgbClr val="FF0000"/>
                </a:solidFill>
              </a:rPr>
              <a:t>Display module</a:t>
            </a:r>
            <a:endParaRPr lang="ar-IQ" sz="2800" b="1" dirty="0">
              <a:solidFill>
                <a:srgbClr val="FF0000"/>
              </a:solidFill>
            </a:endParaRPr>
          </a:p>
        </p:txBody>
      </p:sp>
    </p:spTree>
    <p:extLst>
      <p:ext uri="{BB962C8B-B14F-4D97-AF65-F5344CB8AC3E}">
        <p14:creationId xmlns:p14="http://schemas.microsoft.com/office/powerpoint/2010/main" val="41335044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571480"/>
            <a:ext cx="7786742" cy="1754326"/>
          </a:xfrm>
          <a:prstGeom prst="rect">
            <a:avLst/>
          </a:prstGeom>
        </p:spPr>
        <p:txBody>
          <a:bodyPr wrap="square">
            <a:spAutoFit/>
          </a:bodyPr>
          <a:lstStyle/>
          <a:p>
            <a:pPr algn="l"/>
            <a:r>
              <a:rPr lang="en-US" dirty="0" smtClean="0"/>
              <a:t>Note:</a:t>
            </a:r>
            <a:br>
              <a:rPr lang="en-US" dirty="0" smtClean="0"/>
            </a:br>
            <a:r>
              <a:rPr lang="en-US" dirty="0" smtClean="0"/>
              <a:t>1. Each question one degree.</a:t>
            </a:r>
            <a:br>
              <a:rPr lang="en-US" dirty="0" smtClean="0"/>
            </a:br>
            <a:r>
              <a:rPr lang="en-US" dirty="0" smtClean="0"/>
              <a:t>2. Please check that your answer review page (key answers to the tests) at the end of the module, in case you get the degree thus only 9 more needy to study this unit and go to the next unit of study. In case you have a degree less than 9 will need to study this unit.</a:t>
            </a:r>
            <a:endParaRPr lang="ar-IQ" dirty="0"/>
          </a:p>
        </p:txBody>
      </p:sp>
    </p:spTree>
    <p:extLst>
      <p:ext uri="{BB962C8B-B14F-4D97-AF65-F5344CB8AC3E}">
        <p14:creationId xmlns:p14="http://schemas.microsoft.com/office/powerpoint/2010/main" val="23791045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lstStyle/>
          <a:p>
            <a:pPr algn="l"/>
            <a:r>
              <a:rPr lang="en-US" sz="1800" b="1" dirty="0" smtClean="0"/>
              <a:t>Spur Gears</a:t>
            </a:r>
            <a:endParaRPr lang="en-US" sz="1800" dirty="0" smtClean="0"/>
          </a:p>
          <a:p>
            <a:pPr algn="l"/>
            <a:r>
              <a:rPr lang="en-US" sz="1800" dirty="0" smtClean="0"/>
              <a:t>Spur gears are the most common type used. Tooth contact is primarily rolling, with sliding occurring during engagement </a:t>
            </a:r>
            <a:r>
              <a:rPr lang="en-US" sz="1800" b="1" dirty="0" smtClean="0"/>
              <a:t>:</a:t>
            </a:r>
            <a:r>
              <a:rPr lang="en-US" sz="1800" dirty="0" smtClean="0"/>
              <a:t> and disengagement. Some noise is normal, but it may become objectionable at high speeds.</a:t>
            </a:r>
          </a:p>
          <a:p>
            <a:pPr algn="l"/>
            <a:r>
              <a:rPr lang="en-US" dirty="0" smtClean="0"/>
              <a:t>  </a:t>
            </a:r>
            <a:endParaRPr lang="en-US" dirty="0"/>
          </a:p>
        </p:txBody>
      </p:sp>
      <p:pic>
        <p:nvPicPr>
          <p:cNvPr id="4" name="Picture 2"/>
          <p:cNvPicPr>
            <a:picLocks noChangeAspect="1" noChangeArrowheads="1"/>
          </p:cNvPicPr>
          <p:nvPr/>
        </p:nvPicPr>
        <p:blipFill>
          <a:blip r:embed="rId3"/>
          <a:srcRect/>
          <a:stretch>
            <a:fillRect/>
          </a:stretch>
        </p:blipFill>
        <p:spPr bwMode="auto">
          <a:xfrm>
            <a:off x="1928794" y="2530296"/>
            <a:ext cx="4500594" cy="3737091"/>
          </a:xfrm>
          <a:prstGeom prst="rect">
            <a:avLst/>
          </a:prstGeom>
          <a:noFill/>
          <a:ln w="9525">
            <a:noFill/>
            <a:miter lim="800000"/>
            <a:headEnd/>
            <a:tailEnd/>
          </a:ln>
          <a:effectLst/>
        </p:spPr>
      </p:pic>
    </p:spTree>
    <p:extLst>
      <p:ext uri="{BB962C8B-B14F-4D97-AF65-F5344CB8AC3E}">
        <p14:creationId xmlns:p14="http://schemas.microsoft.com/office/powerpoint/2010/main" val="20414636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500042"/>
            <a:ext cx="7429552" cy="5509200"/>
          </a:xfrm>
          <a:prstGeom prst="rect">
            <a:avLst/>
          </a:prstGeom>
        </p:spPr>
        <p:txBody>
          <a:bodyPr wrap="square">
            <a:spAutoFit/>
          </a:bodyPr>
          <a:lstStyle/>
          <a:p>
            <a:pPr algn="l"/>
            <a:r>
              <a:rPr lang="en-US" b="1" dirty="0" smtClean="0"/>
              <a:t>Rack and Pinion.</a:t>
            </a:r>
            <a:r>
              <a:rPr lang="en-US" dirty="0" smtClean="0"/>
              <a:t> </a:t>
            </a:r>
          </a:p>
          <a:p>
            <a:pPr algn="l"/>
            <a:r>
              <a:rPr lang="en-US" dirty="0" smtClean="0"/>
              <a:t>Rack and pinion gears are essentially a linear shaped variation of spur gears The spur rack is a </a:t>
            </a:r>
            <a:endParaRPr lang="ar-IQ" dirty="0" smtClean="0"/>
          </a:p>
          <a:p>
            <a:pPr algn="l"/>
            <a:r>
              <a:rPr lang="en-US" dirty="0" smtClean="0"/>
              <a:t>portion of a spur gear with an infinite radius</a:t>
            </a:r>
          </a:p>
          <a:p>
            <a:pPr algn="l"/>
            <a:endParaRPr lang="en-US" sz="2800" dirty="0" smtClean="0"/>
          </a:p>
          <a:p>
            <a:pPr algn="l"/>
            <a:endParaRPr lang="en-US" sz="2800" dirty="0" smtClean="0"/>
          </a:p>
          <a:p>
            <a:pPr algn="l"/>
            <a:endParaRPr lang="en-US" sz="2800" dirty="0" smtClean="0"/>
          </a:p>
          <a:p>
            <a:pPr algn="l"/>
            <a:endParaRPr lang="en-US" sz="2800" dirty="0" smtClean="0"/>
          </a:p>
          <a:p>
            <a:pPr algn="l"/>
            <a:endParaRPr lang="en-US" sz="2800" dirty="0" smtClean="0"/>
          </a:p>
          <a:p>
            <a:pPr algn="l"/>
            <a:endParaRPr lang="en-US" sz="2800" dirty="0" smtClean="0"/>
          </a:p>
          <a:p>
            <a:pPr algn="l"/>
            <a:endParaRPr lang="en-US" sz="2800" dirty="0" smtClean="0"/>
          </a:p>
          <a:p>
            <a:pPr algn="l"/>
            <a:endParaRPr lang="en-US" sz="2800" dirty="0" smtClean="0"/>
          </a:p>
          <a:p>
            <a:pPr algn="l"/>
            <a:endParaRPr lang="en-US" sz="2800" dirty="0" smtClean="0"/>
          </a:p>
          <a:p>
            <a:pPr algn="l"/>
            <a:endParaRPr lang="en-US" sz="2800" dirty="0"/>
          </a:p>
        </p:txBody>
      </p:sp>
      <p:pic>
        <p:nvPicPr>
          <p:cNvPr id="5122" name="Picture 2"/>
          <p:cNvPicPr>
            <a:picLocks noChangeAspect="1" noChangeArrowheads="1"/>
          </p:cNvPicPr>
          <p:nvPr/>
        </p:nvPicPr>
        <p:blipFill>
          <a:blip r:embed="rId2"/>
          <a:srcRect/>
          <a:stretch>
            <a:fillRect/>
          </a:stretch>
        </p:blipFill>
        <p:spPr bwMode="auto">
          <a:xfrm>
            <a:off x="2071670" y="3000372"/>
            <a:ext cx="4095778" cy="1616753"/>
          </a:xfrm>
          <a:prstGeom prst="rect">
            <a:avLst/>
          </a:prstGeom>
          <a:noFill/>
          <a:ln w="9525">
            <a:noFill/>
            <a:miter lim="800000"/>
            <a:headEnd/>
            <a:tailEnd/>
          </a:ln>
          <a:effectLst/>
        </p:spPr>
      </p:pic>
    </p:spTree>
    <p:extLst>
      <p:ext uri="{BB962C8B-B14F-4D97-AF65-F5344CB8AC3E}">
        <p14:creationId xmlns:p14="http://schemas.microsoft.com/office/powerpoint/2010/main" val="34406184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428604"/>
            <a:ext cx="8429684" cy="1200329"/>
          </a:xfrm>
          <a:prstGeom prst="rect">
            <a:avLst/>
          </a:prstGeom>
        </p:spPr>
        <p:txBody>
          <a:bodyPr wrap="square">
            <a:spAutoFit/>
          </a:bodyPr>
          <a:lstStyle/>
          <a:p>
            <a:pPr algn="l"/>
            <a:r>
              <a:rPr lang="en-US" b="1" dirty="0" smtClean="0">
                <a:solidFill>
                  <a:srgbClr val="FF0000"/>
                </a:solidFill>
              </a:rPr>
              <a:t>Internal Ring Gear:</a:t>
            </a:r>
            <a:endParaRPr lang="en-US" dirty="0" smtClean="0">
              <a:solidFill>
                <a:srgbClr val="FF0000"/>
              </a:solidFill>
            </a:endParaRPr>
          </a:p>
          <a:p>
            <a:pPr algn="l"/>
            <a:r>
              <a:rPr lang="en-US" dirty="0" smtClean="0"/>
              <a:t>Internal gear is a cylindrical shaped gear with the meshing teeth inside or outside a circular ring. Often used with a spur gear. Internal ring gears may be used within a planetary gear arrangement.</a:t>
            </a:r>
            <a:endParaRPr lang="en-US" dirty="0"/>
          </a:p>
        </p:txBody>
      </p:sp>
      <p:pic>
        <p:nvPicPr>
          <p:cNvPr id="6146" name="Picture 2"/>
          <p:cNvPicPr>
            <a:picLocks noChangeAspect="1" noChangeArrowheads="1"/>
          </p:cNvPicPr>
          <p:nvPr/>
        </p:nvPicPr>
        <p:blipFill>
          <a:blip r:embed="rId2"/>
          <a:srcRect/>
          <a:stretch>
            <a:fillRect/>
          </a:stretch>
        </p:blipFill>
        <p:spPr bwMode="auto">
          <a:xfrm>
            <a:off x="2058720" y="3135391"/>
            <a:ext cx="4370667" cy="2150997"/>
          </a:xfrm>
          <a:prstGeom prst="rect">
            <a:avLst/>
          </a:prstGeom>
          <a:noFill/>
          <a:ln w="9525">
            <a:noFill/>
            <a:miter lim="800000"/>
            <a:headEnd/>
            <a:tailEnd/>
          </a:ln>
          <a:effectLst/>
        </p:spPr>
      </p:pic>
    </p:spTree>
    <p:extLst>
      <p:ext uri="{BB962C8B-B14F-4D97-AF65-F5344CB8AC3E}">
        <p14:creationId xmlns:p14="http://schemas.microsoft.com/office/powerpoint/2010/main" val="2530666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285729"/>
            <a:ext cx="8572560" cy="2339102"/>
          </a:xfrm>
          <a:prstGeom prst="rect">
            <a:avLst/>
          </a:prstGeom>
        </p:spPr>
        <p:txBody>
          <a:bodyPr wrap="square">
            <a:spAutoFit/>
          </a:bodyPr>
          <a:lstStyle/>
          <a:p>
            <a:pPr algn="l"/>
            <a:r>
              <a:rPr lang="ar-IQ" sz="2800" b="1" dirty="0" smtClean="0"/>
              <a:t>-</a:t>
            </a:r>
            <a:r>
              <a:rPr lang="en-US" b="1" dirty="0" smtClean="0"/>
              <a:t>Helical Gear:</a:t>
            </a:r>
            <a:endParaRPr lang="en-US" dirty="0" smtClean="0"/>
          </a:p>
          <a:p>
            <a:pPr algn="l"/>
            <a:r>
              <a:rPr lang="en-US" dirty="0" smtClean="0"/>
              <a:t>Helical gear is a cylindrical shaped gear with helicoids teeth. Helical gears operate with less noise and vibration than spur gears. At any time, the load on helical gears is distributed over several teeth, resulting in reduced wear. Due to their angular cut, teeth meshing results in thrust loads along the gear shaft. This action requires thrust bearings to absorb the thrust load and maintain gear alignment. They are widely used in industry. A negative is the axial thrust force the helix form causes</a:t>
            </a:r>
            <a:r>
              <a:rPr lang="en-US" sz="2800" dirty="0" smtClean="0"/>
              <a:t>.</a:t>
            </a:r>
            <a:endParaRPr lang="en-US" sz="2800" dirty="0"/>
          </a:p>
        </p:txBody>
      </p:sp>
      <p:pic>
        <p:nvPicPr>
          <p:cNvPr id="3" name="Picture 2"/>
          <p:cNvPicPr>
            <a:picLocks noChangeAspect="1" noChangeArrowheads="1"/>
          </p:cNvPicPr>
          <p:nvPr/>
        </p:nvPicPr>
        <p:blipFill>
          <a:blip r:embed="rId2"/>
          <a:srcRect/>
          <a:stretch>
            <a:fillRect/>
          </a:stretch>
        </p:blipFill>
        <p:spPr bwMode="auto">
          <a:xfrm>
            <a:off x="2500298" y="3286124"/>
            <a:ext cx="3143272" cy="2540277"/>
          </a:xfrm>
          <a:prstGeom prst="rect">
            <a:avLst/>
          </a:prstGeom>
          <a:noFill/>
          <a:ln w="9525">
            <a:noFill/>
            <a:miter lim="800000"/>
            <a:headEnd/>
            <a:tailEnd/>
          </a:ln>
          <a:effectLst/>
        </p:spPr>
      </p:pic>
    </p:spTree>
    <p:extLst>
      <p:ext uri="{BB962C8B-B14F-4D97-AF65-F5344CB8AC3E}">
        <p14:creationId xmlns:p14="http://schemas.microsoft.com/office/powerpoint/2010/main" val="40167643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500042"/>
            <a:ext cx="7929618" cy="1077218"/>
          </a:xfrm>
          <a:prstGeom prst="rect">
            <a:avLst/>
          </a:prstGeom>
        </p:spPr>
        <p:txBody>
          <a:bodyPr wrap="square">
            <a:spAutoFit/>
          </a:bodyPr>
          <a:lstStyle/>
          <a:p>
            <a:pPr algn="l"/>
            <a:endParaRPr lang="en-US" sz="2800" dirty="0" smtClean="0">
              <a:solidFill>
                <a:srgbClr val="FF0000"/>
              </a:solidFill>
            </a:endParaRPr>
          </a:p>
          <a:p>
            <a:pPr algn="l"/>
            <a:r>
              <a:rPr lang="en-US" b="1" dirty="0" smtClean="0">
                <a:solidFill>
                  <a:srgbClr val="FF0000"/>
                </a:solidFill>
              </a:rPr>
              <a:t>Helical Rack Gear: </a:t>
            </a:r>
            <a:r>
              <a:rPr lang="en-US" dirty="0" smtClean="0"/>
              <a:t>Helical rack gears are linear shaped and meshes with a rotating helical gear. </a:t>
            </a:r>
            <a:endParaRPr lang="en-US" dirty="0"/>
          </a:p>
        </p:txBody>
      </p:sp>
      <p:pic>
        <p:nvPicPr>
          <p:cNvPr id="8194" name="Picture 2"/>
          <p:cNvPicPr>
            <a:picLocks noChangeAspect="1" noChangeArrowheads="1"/>
          </p:cNvPicPr>
          <p:nvPr/>
        </p:nvPicPr>
        <p:blipFill>
          <a:blip r:embed="rId2"/>
          <a:srcRect/>
          <a:stretch>
            <a:fillRect/>
          </a:stretch>
        </p:blipFill>
        <p:spPr bwMode="auto">
          <a:xfrm>
            <a:off x="2285983" y="2571745"/>
            <a:ext cx="3903587" cy="3158904"/>
          </a:xfrm>
          <a:prstGeom prst="rect">
            <a:avLst/>
          </a:prstGeom>
          <a:noFill/>
          <a:ln w="9525">
            <a:noFill/>
            <a:miter lim="800000"/>
            <a:headEnd/>
            <a:tailEnd/>
          </a:ln>
          <a:effectLst/>
        </p:spPr>
      </p:pic>
    </p:spTree>
    <p:extLst>
      <p:ext uri="{BB962C8B-B14F-4D97-AF65-F5344CB8AC3E}">
        <p14:creationId xmlns:p14="http://schemas.microsoft.com/office/powerpoint/2010/main" val="17729170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285728"/>
            <a:ext cx="8358246" cy="1200329"/>
          </a:xfrm>
          <a:prstGeom prst="rect">
            <a:avLst/>
          </a:prstGeom>
        </p:spPr>
        <p:txBody>
          <a:bodyPr wrap="square">
            <a:spAutoFit/>
          </a:bodyPr>
          <a:lstStyle/>
          <a:p>
            <a:pPr algn="l"/>
            <a:r>
              <a:rPr lang="en-US" b="1" dirty="0" smtClean="0">
                <a:solidFill>
                  <a:srgbClr val="FF0000"/>
                </a:solidFill>
              </a:rPr>
              <a:t>Double Helical Gear:</a:t>
            </a:r>
            <a:r>
              <a:rPr lang="en-US" dirty="0" smtClean="0">
                <a:solidFill>
                  <a:srgbClr val="FF0000"/>
                </a:solidFill>
              </a:rPr>
              <a:t> </a:t>
            </a:r>
          </a:p>
          <a:p>
            <a:pPr algn="l"/>
            <a:r>
              <a:rPr lang="en-US" dirty="0" smtClean="0"/>
              <a:t>Double helical gear may have both left-hand and right-hand helical teeth. The double helical form is used to balance the thrust forces and provide additional gear shear area.</a:t>
            </a:r>
            <a:endParaRPr lang="en-US" dirty="0"/>
          </a:p>
        </p:txBody>
      </p:sp>
      <p:pic>
        <p:nvPicPr>
          <p:cNvPr id="9218" name="Picture 2"/>
          <p:cNvPicPr>
            <a:picLocks noChangeAspect="1" noChangeArrowheads="1"/>
          </p:cNvPicPr>
          <p:nvPr/>
        </p:nvPicPr>
        <p:blipFill>
          <a:blip r:embed="rId2"/>
          <a:srcRect/>
          <a:stretch>
            <a:fillRect/>
          </a:stretch>
        </p:blipFill>
        <p:spPr bwMode="auto">
          <a:xfrm>
            <a:off x="1928794" y="2556650"/>
            <a:ext cx="4643470" cy="2158233"/>
          </a:xfrm>
          <a:prstGeom prst="rect">
            <a:avLst/>
          </a:prstGeom>
          <a:noFill/>
          <a:ln w="9525">
            <a:noFill/>
            <a:miter lim="800000"/>
            <a:headEnd/>
            <a:tailEnd/>
          </a:ln>
          <a:effectLst/>
        </p:spPr>
      </p:pic>
    </p:spTree>
    <p:extLst>
      <p:ext uri="{BB962C8B-B14F-4D97-AF65-F5344CB8AC3E}">
        <p14:creationId xmlns:p14="http://schemas.microsoft.com/office/powerpoint/2010/main" val="807585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988</TotalTime>
  <Words>12021</Words>
  <Application>Microsoft Office PowerPoint</Application>
  <PresentationFormat>عرض على الشاشة (3:4)‏</PresentationFormat>
  <Paragraphs>693</Paragraphs>
  <Slides>258</Slides>
  <Notes>6</Notes>
  <HiddenSlides>1</HiddenSlides>
  <MMClips>0</MMClips>
  <ScaleCrop>false</ScaleCrop>
  <HeadingPairs>
    <vt:vector size="4" baseType="variant">
      <vt:variant>
        <vt:lpstr>نسق</vt:lpstr>
      </vt:variant>
      <vt:variant>
        <vt:i4>1</vt:i4>
      </vt:variant>
      <vt:variant>
        <vt:lpstr>عناوين الشرائح</vt:lpstr>
      </vt:variant>
      <vt:variant>
        <vt:i4>258</vt:i4>
      </vt:variant>
    </vt:vector>
  </HeadingPairs>
  <TitlesOfParts>
    <vt:vector size="259" baseType="lpstr">
      <vt:lpstr>تدفق</vt:lpstr>
      <vt:lpstr>عرض تقديمي في PowerPoint</vt:lpstr>
      <vt:lpstr>عرض تقديمي في PowerPoint</vt:lpstr>
      <vt:lpstr>First module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Post-test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Drawing dies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Machines of drilling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3- Display module</vt:lpstr>
      <vt:lpstr>عرض تقديمي في PowerPoint</vt:lpstr>
      <vt:lpstr>عرض تقديمي في PowerPoint</vt:lpstr>
      <vt:lpstr>عرض تقديمي في PowerPoint</vt:lpstr>
      <vt:lpstr>عرض تقديمي في PowerPoint</vt:lpstr>
      <vt:lpstr>Setup and Equipment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Cutting fluids</dc:title>
  <dc:creator>DELL</dc:creator>
  <cp:lastModifiedBy>AYA</cp:lastModifiedBy>
  <cp:revision>115</cp:revision>
  <dcterms:created xsi:type="dcterms:W3CDTF">2011-08-30T19:25:45Z</dcterms:created>
  <dcterms:modified xsi:type="dcterms:W3CDTF">2015-04-21T07:56:00Z</dcterms:modified>
</cp:coreProperties>
</file>